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8"/>
  </p:notesMasterIdLst>
  <p:handoutMasterIdLst>
    <p:handoutMasterId r:id="rId19"/>
  </p:handoutMasterIdLst>
  <p:sldIdLst>
    <p:sldId id="256" r:id="rId2"/>
    <p:sldId id="284" r:id="rId3"/>
    <p:sldId id="285" r:id="rId4"/>
    <p:sldId id="286" r:id="rId5"/>
    <p:sldId id="287" r:id="rId6"/>
    <p:sldId id="276" r:id="rId7"/>
    <p:sldId id="288" r:id="rId8"/>
    <p:sldId id="289" r:id="rId9"/>
    <p:sldId id="290" r:id="rId10"/>
    <p:sldId id="291" r:id="rId11"/>
    <p:sldId id="304" r:id="rId12"/>
    <p:sldId id="292" r:id="rId13"/>
    <p:sldId id="293" r:id="rId14"/>
    <p:sldId id="303" r:id="rId15"/>
    <p:sldId id="299" r:id="rId16"/>
    <p:sldId id="302" r:id="rId17"/>
  </p:sldIdLst>
  <p:sldSz cx="9144000" cy="6858000" type="screen4x3"/>
  <p:notesSz cx="7023100" cy="9309100"/>
  <p:embeddedFontLst>
    <p:embeddedFont>
      <p:font typeface="Calibri" panose="020F0502020204030204" pitchFamily="34" charset="0"/>
      <p:regular r:id="rId20"/>
      <p:bold r:id="rId21"/>
      <p:italic r:id="rId22"/>
      <p:boldItalic r:id="rId23"/>
    </p:embeddedFont>
    <p:embeddedFont>
      <p:font typeface="Hind" panose="020B060402020202020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2E2E"/>
    <a:srgbClr val="FF0066"/>
    <a:srgbClr val="5A0A54"/>
    <a:srgbClr val="01B17B"/>
    <a:srgbClr val="09F11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439A3C-7FEB-44BE-A2A0-F64AD067ACC9}">
  <a:tblStyle styleId="{C6439A3C-7FEB-44BE-A2A0-F64AD067ACC9}"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27" autoAdjust="0"/>
    <p:restoredTop sz="86434" autoAdjust="0"/>
  </p:normalViewPr>
  <p:slideViewPr>
    <p:cSldViewPr>
      <p:cViewPr varScale="1">
        <p:scale>
          <a:sx n="66" d="100"/>
          <a:sy n="66" d="100"/>
        </p:scale>
        <p:origin x="78" y="438"/>
      </p:cViewPr>
      <p:guideLst>
        <p:guide orient="horz" pos="2160"/>
        <p:guide pos="2880"/>
      </p:guideLst>
    </p:cSldViewPr>
  </p:slideViewPr>
  <p:outlineViewPr>
    <p:cViewPr>
      <p:scale>
        <a:sx n="33" d="100"/>
        <a:sy n="33" d="100"/>
      </p:scale>
      <p:origin x="0" y="-38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4D7639-AEFA-4B10-9654-63FD5129388F}"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C7A1DD15-F5D1-406A-ADAA-EF31D959E56D}">
      <dgm:prSet phldrT="[Text]"/>
      <dgm:spPr/>
      <dgm:t>
        <a:bodyPr/>
        <a:lstStyle/>
        <a:p>
          <a:r>
            <a:rPr lang="en-US" dirty="0" smtClean="0"/>
            <a:t>Workplace Literacy</a:t>
          </a:r>
          <a:endParaRPr lang="en-US" dirty="0"/>
        </a:p>
      </dgm:t>
    </dgm:pt>
    <dgm:pt modelId="{31F996AB-5C62-4C08-992F-8EECC4F830B0}" type="parTrans" cxnId="{8A571D99-E359-4CD0-BD0B-655951358311}">
      <dgm:prSet/>
      <dgm:spPr/>
      <dgm:t>
        <a:bodyPr/>
        <a:lstStyle/>
        <a:p>
          <a:endParaRPr lang="en-US"/>
        </a:p>
      </dgm:t>
    </dgm:pt>
    <dgm:pt modelId="{9B03ED7B-08E6-4CBC-83FC-DF9DFEB1CA06}" type="sibTrans" cxnId="{8A571D99-E359-4CD0-BD0B-655951358311}">
      <dgm:prSet/>
      <dgm:spPr/>
      <dgm:t>
        <a:bodyPr/>
        <a:lstStyle/>
        <a:p>
          <a:endParaRPr lang="en-US"/>
        </a:p>
      </dgm:t>
    </dgm:pt>
    <dgm:pt modelId="{6368674E-E3E4-40A4-B566-44369BBB9CE8}">
      <dgm:prSet phldrT="[Text]"/>
      <dgm:spPr/>
      <dgm:t>
        <a:bodyPr/>
        <a:lstStyle/>
        <a:p>
          <a:r>
            <a:rPr lang="en-US" dirty="0" smtClean="0"/>
            <a:t>IET</a:t>
          </a:r>
          <a:endParaRPr lang="en-US" dirty="0"/>
        </a:p>
      </dgm:t>
    </dgm:pt>
    <dgm:pt modelId="{A4AEEE3C-96EA-4BF3-8144-9177F09E2622}" type="parTrans" cxnId="{056D8C77-C93C-4CAE-B08E-CE6FBAA665AB}">
      <dgm:prSet/>
      <dgm:spPr/>
      <dgm:t>
        <a:bodyPr/>
        <a:lstStyle/>
        <a:p>
          <a:endParaRPr lang="en-US"/>
        </a:p>
      </dgm:t>
    </dgm:pt>
    <dgm:pt modelId="{63C9F81E-1F63-4CE2-A90A-456A0A5A7B39}" type="sibTrans" cxnId="{056D8C77-C93C-4CAE-B08E-CE6FBAA665AB}">
      <dgm:prSet/>
      <dgm:spPr/>
      <dgm:t>
        <a:bodyPr/>
        <a:lstStyle/>
        <a:p>
          <a:endParaRPr lang="en-US"/>
        </a:p>
      </dgm:t>
    </dgm:pt>
    <dgm:pt modelId="{60890EF6-3B30-4540-AE8B-6C1503E96682}">
      <dgm:prSet phldrT="[Text]"/>
      <dgm:spPr/>
      <dgm:t>
        <a:bodyPr/>
        <a:lstStyle/>
        <a:p>
          <a:r>
            <a:rPr lang="en-US" dirty="0" smtClean="0"/>
            <a:t>Transitions</a:t>
          </a:r>
          <a:endParaRPr lang="en-US" dirty="0"/>
        </a:p>
      </dgm:t>
    </dgm:pt>
    <dgm:pt modelId="{A8CC0404-41F1-4876-899B-FAED1AC31F39}" type="parTrans" cxnId="{23731157-9CF2-437A-8E19-0E045401E03D}">
      <dgm:prSet/>
      <dgm:spPr/>
      <dgm:t>
        <a:bodyPr/>
        <a:lstStyle/>
        <a:p>
          <a:endParaRPr lang="en-US"/>
        </a:p>
      </dgm:t>
    </dgm:pt>
    <dgm:pt modelId="{AD58DEAB-E60A-413F-952C-8BD7808A9E4F}" type="sibTrans" cxnId="{23731157-9CF2-437A-8E19-0E045401E03D}">
      <dgm:prSet/>
      <dgm:spPr/>
      <dgm:t>
        <a:bodyPr/>
        <a:lstStyle/>
        <a:p>
          <a:endParaRPr lang="en-US"/>
        </a:p>
      </dgm:t>
    </dgm:pt>
    <dgm:pt modelId="{1DEC1AED-B00D-4A45-9A19-CD21ABE28C7E}">
      <dgm:prSet phldrT="[Text]" phldr="1"/>
      <dgm:spPr/>
      <dgm:t>
        <a:bodyPr/>
        <a:lstStyle/>
        <a:p>
          <a:endParaRPr lang="en-US"/>
        </a:p>
      </dgm:t>
    </dgm:pt>
    <dgm:pt modelId="{C38721F4-9F7B-4B21-A8B5-02C95509D577}" type="parTrans" cxnId="{BA116C4D-1FDA-47C9-9BD4-6416EEF7AFC9}">
      <dgm:prSet/>
      <dgm:spPr/>
      <dgm:t>
        <a:bodyPr/>
        <a:lstStyle/>
        <a:p>
          <a:endParaRPr lang="en-US"/>
        </a:p>
      </dgm:t>
    </dgm:pt>
    <dgm:pt modelId="{A9E989CC-12BA-4362-A953-660F835578FB}" type="sibTrans" cxnId="{BA116C4D-1FDA-47C9-9BD4-6416EEF7AFC9}">
      <dgm:prSet/>
      <dgm:spPr/>
      <dgm:t>
        <a:bodyPr/>
        <a:lstStyle/>
        <a:p>
          <a:endParaRPr lang="en-US"/>
        </a:p>
      </dgm:t>
    </dgm:pt>
    <dgm:pt modelId="{8FCBA120-E60A-47C2-A272-1B299AC265E3}">
      <dgm:prSet phldrT="[Text]" custT="1"/>
      <dgm:spPr/>
      <dgm:t>
        <a:bodyPr/>
        <a:lstStyle/>
        <a:p>
          <a:r>
            <a:rPr lang="en-US" sz="3200" b="1" dirty="0" smtClean="0">
              <a:solidFill>
                <a:schemeClr val="bg1"/>
              </a:solidFill>
            </a:rPr>
            <a:t>Pre/Post Test</a:t>
          </a:r>
          <a:endParaRPr lang="en-US" sz="3200" b="1" dirty="0">
            <a:solidFill>
              <a:schemeClr val="bg1"/>
            </a:solidFill>
          </a:endParaRPr>
        </a:p>
      </dgm:t>
    </dgm:pt>
    <dgm:pt modelId="{33FBA0A9-C885-41A5-ADB5-593B39132020}" type="parTrans" cxnId="{1D417D68-6694-4999-88E8-7E104B8C8756}">
      <dgm:prSet/>
      <dgm:spPr/>
      <dgm:t>
        <a:bodyPr/>
        <a:lstStyle/>
        <a:p>
          <a:endParaRPr lang="en-US"/>
        </a:p>
      </dgm:t>
    </dgm:pt>
    <dgm:pt modelId="{852DDB70-FF4A-4AE1-8CF5-BE56921D5F7C}" type="sibTrans" cxnId="{1D417D68-6694-4999-88E8-7E104B8C8756}">
      <dgm:prSet/>
      <dgm:spPr/>
      <dgm:t>
        <a:bodyPr/>
        <a:lstStyle/>
        <a:p>
          <a:endParaRPr lang="en-US"/>
        </a:p>
      </dgm:t>
    </dgm:pt>
    <dgm:pt modelId="{957DC90C-13E9-4E0A-8E8F-DE76AD417339}" type="pres">
      <dgm:prSet presAssocID="{3E4D7639-AEFA-4B10-9654-63FD5129388F}" presName="Name0" presStyleCnt="0">
        <dgm:presLayoutVars>
          <dgm:chMax val="4"/>
          <dgm:resizeHandles val="exact"/>
        </dgm:presLayoutVars>
      </dgm:prSet>
      <dgm:spPr/>
      <dgm:t>
        <a:bodyPr/>
        <a:lstStyle/>
        <a:p>
          <a:endParaRPr lang="en-US"/>
        </a:p>
      </dgm:t>
    </dgm:pt>
    <dgm:pt modelId="{18F894E5-BD36-4668-9190-BD118C9230DF}" type="pres">
      <dgm:prSet presAssocID="{3E4D7639-AEFA-4B10-9654-63FD5129388F}" presName="ellipse" presStyleLbl="trBgShp" presStyleIdx="0" presStyleCnt="1"/>
      <dgm:spPr/>
    </dgm:pt>
    <dgm:pt modelId="{62ECCC7C-A2B6-4B34-8CE6-835D286373C2}" type="pres">
      <dgm:prSet presAssocID="{3E4D7639-AEFA-4B10-9654-63FD5129388F}" presName="arrow1" presStyleLbl="fgShp" presStyleIdx="0" presStyleCnt="1"/>
      <dgm:spPr/>
    </dgm:pt>
    <dgm:pt modelId="{08F319E5-6463-4E9B-9BB3-A584DB072F4D}" type="pres">
      <dgm:prSet presAssocID="{3E4D7639-AEFA-4B10-9654-63FD5129388F}" presName="rectangle" presStyleLbl="revTx" presStyleIdx="0" presStyleCnt="1">
        <dgm:presLayoutVars>
          <dgm:bulletEnabled val="1"/>
        </dgm:presLayoutVars>
      </dgm:prSet>
      <dgm:spPr/>
      <dgm:t>
        <a:bodyPr/>
        <a:lstStyle/>
        <a:p>
          <a:endParaRPr lang="en-US"/>
        </a:p>
      </dgm:t>
    </dgm:pt>
    <dgm:pt modelId="{2CB9E104-76B2-44EC-8775-4C3FB13B8826}" type="pres">
      <dgm:prSet presAssocID="{6368674E-E3E4-40A4-B566-44369BBB9CE8}" presName="item1" presStyleLbl="node1" presStyleIdx="0" presStyleCnt="3">
        <dgm:presLayoutVars>
          <dgm:bulletEnabled val="1"/>
        </dgm:presLayoutVars>
      </dgm:prSet>
      <dgm:spPr/>
      <dgm:t>
        <a:bodyPr/>
        <a:lstStyle/>
        <a:p>
          <a:endParaRPr lang="en-US"/>
        </a:p>
      </dgm:t>
    </dgm:pt>
    <dgm:pt modelId="{986853CD-006E-498F-B0C6-4C0AC4A328D8}" type="pres">
      <dgm:prSet presAssocID="{60890EF6-3B30-4540-AE8B-6C1503E96682}" presName="item2" presStyleLbl="node1" presStyleIdx="1" presStyleCnt="3" custLinFactNeighborX="-15556" custLinFactNeighborY="-26667">
        <dgm:presLayoutVars>
          <dgm:bulletEnabled val="1"/>
        </dgm:presLayoutVars>
      </dgm:prSet>
      <dgm:spPr/>
      <dgm:t>
        <a:bodyPr/>
        <a:lstStyle/>
        <a:p>
          <a:endParaRPr lang="en-US"/>
        </a:p>
      </dgm:t>
    </dgm:pt>
    <dgm:pt modelId="{AACEBE32-AE50-43C8-A202-ADF8F03DBB11}" type="pres">
      <dgm:prSet presAssocID="{8FCBA120-E60A-47C2-A272-1B299AC265E3}" presName="item3" presStyleLbl="node1" presStyleIdx="2" presStyleCnt="3" custLinFactNeighborX="8890" custLinFactNeighborY="25860">
        <dgm:presLayoutVars>
          <dgm:bulletEnabled val="1"/>
        </dgm:presLayoutVars>
      </dgm:prSet>
      <dgm:spPr/>
      <dgm:t>
        <a:bodyPr/>
        <a:lstStyle/>
        <a:p>
          <a:endParaRPr lang="en-US"/>
        </a:p>
      </dgm:t>
    </dgm:pt>
    <dgm:pt modelId="{0F4992F7-616D-424F-A5F1-B491A2CEADBC}" type="pres">
      <dgm:prSet presAssocID="{3E4D7639-AEFA-4B10-9654-63FD5129388F}" presName="funnel" presStyleLbl="trAlignAcc1" presStyleIdx="0" presStyleCnt="1"/>
      <dgm:spPr>
        <a:solidFill>
          <a:srgbClr val="FFFFFF">
            <a:alpha val="69020"/>
          </a:srgbClr>
        </a:solidFill>
        <a:ln w="19050"/>
      </dgm:spPr>
    </dgm:pt>
  </dgm:ptLst>
  <dgm:cxnLst>
    <dgm:cxn modelId="{1D417D68-6694-4999-88E8-7E104B8C8756}" srcId="{3E4D7639-AEFA-4B10-9654-63FD5129388F}" destId="{8FCBA120-E60A-47C2-A272-1B299AC265E3}" srcOrd="3" destOrd="0" parTransId="{33FBA0A9-C885-41A5-ADB5-593B39132020}" sibTransId="{852DDB70-FF4A-4AE1-8CF5-BE56921D5F7C}"/>
    <dgm:cxn modelId="{55BBD5CA-3380-4F6A-8583-30B7B0DB2B80}" type="presOf" srcId="{60890EF6-3B30-4540-AE8B-6C1503E96682}" destId="{2CB9E104-76B2-44EC-8775-4C3FB13B8826}" srcOrd="0" destOrd="0" presId="urn:microsoft.com/office/officeart/2005/8/layout/funnel1"/>
    <dgm:cxn modelId="{23731157-9CF2-437A-8E19-0E045401E03D}" srcId="{3E4D7639-AEFA-4B10-9654-63FD5129388F}" destId="{60890EF6-3B30-4540-AE8B-6C1503E96682}" srcOrd="2" destOrd="0" parTransId="{A8CC0404-41F1-4876-899B-FAED1AC31F39}" sibTransId="{AD58DEAB-E60A-413F-952C-8BD7808A9E4F}"/>
    <dgm:cxn modelId="{15A844FF-C6B0-4954-BC09-C44E290AD621}" type="presOf" srcId="{6368674E-E3E4-40A4-B566-44369BBB9CE8}" destId="{986853CD-006E-498F-B0C6-4C0AC4A328D8}" srcOrd="0" destOrd="0" presId="urn:microsoft.com/office/officeart/2005/8/layout/funnel1"/>
    <dgm:cxn modelId="{056D8C77-C93C-4CAE-B08E-CE6FBAA665AB}" srcId="{3E4D7639-AEFA-4B10-9654-63FD5129388F}" destId="{6368674E-E3E4-40A4-B566-44369BBB9CE8}" srcOrd="1" destOrd="0" parTransId="{A4AEEE3C-96EA-4BF3-8144-9177F09E2622}" sibTransId="{63C9F81E-1F63-4CE2-A90A-456A0A5A7B39}"/>
    <dgm:cxn modelId="{8A571D99-E359-4CD0-BD0B-655951358311}" srcId="{3E4D7639-AEFA-4B10-9654-63FD5129388F}" destId="{C7A1DD15-F5D1-406A-ADAA-EF31D959E56D}" srcOrd="0" destOrd="0" parTransId="{31F996AB-5C62-4C08-992F-8EECC4F830B0}" sibTransId="{9B03ED7B-08E6-4CBC-83FC-DF9DFEB1CA06}"/>
    <dgm:cxn modelId="{A370D0F2-AA02-4A56-99CA-7D2553E407E6}" type="presOf" srcId="{3E4D7639-AEFA-4B10-9654-63FD5129388F}" destId="{957DC90C-13E9-4E0A-8E8F-DE76AD417339}" srcOrd="0" destOrd="0" presId="urn:microsoft.com/office/officeart/2005/8/layout/funnel1"/>
    <dgm:cxn modelId="{592EDBF4-947C-4143-A26E-353A2478937A}" type="presOf" srcId="{C7A1DD15-F5D1-406A-ADAA-EF31D959E56D}" destId="{AACEBE32-AE50-43C8-A202-ADF8F03DBB11}" srcOrd="0" destOrd="0" presId="urn:microsoft.com/office/officeart/2005/8/layout/funnel1"/>
    <dgm:cxn modelId="{5CA4367A-1236-47D0-B8FD-C3CD854B62F0}" type="presOf" srcId="{8FCBA120-E60A-47C2-A272-1B299AC265E3}" destId="{08F319E5-6463-4E9B-9BB3-A584DB072F4D}" srcOrd="0" destOrd="0" presId="urn:microsoft.com/office/officeart/2005/8/layout/funnel1"/>
    <dgm:cxn modelId="{BA116C4D-1FDA-47C9-9BD4-6416EEF7AFC9}" srcId="{3E4D7639-AEFA-4B10-9654-63FD5129388F}" destId="{1DEC1AED-B00D-4A45-9A19-CD21ABE28C7E}" srcOrd="4" destOrd="0" parTransId="{C38721F4-9F7B-4B21-A8B5-02C95509D577}" sibTransId="{A9E989CC-12BA-4362-A953-660F835578FB}"/>
    <dgm:cxn modelId="{C0DC9BE6-BAC8-45E0-BAD0-D02583B53459}" type="presParOf" srcId="{957DC90C-13E9-4E0A-8E8F-DE76AD417339}" destId="{18F894E5-BD36-4668-9190-BD118C9230DF}" srcOrd="0" destOrd="0" presId="urn:microsoft.com/office/officeart/2005/8/layout/funnel1"/>
    <dgm:cxn modelId="{3FD1C53C-E31F-4E41-BF76-F81867DA584A}" type="presParOf" srcId="{957DC90C-13E9-4E0A-8E8F-DE76AD417339}" destId="{62ECCC7C-A2B6-4B34-8CE6-835D286373C2}" srcOrd="1" destOrd="0" presId="urn:microsoft.com/office/officeart/2005/8/layout/funnel1"/>
    <dgm:cxn modelId="{E2CA8F96-82F1-4FB8-922F-EB3B3AB12803}" type="presParOf" srcId="{957DC90C-13E9-4E0A-8E8F-DE76AD417339}" destId="{08F319E5-6463-4E9B-9BB3-A584DB072F4D}" srcOrd="2" destOrd="0" presId="urn:microsoft.com/office/officeart/2005/8/layout/funnel1"/>
    <dgm:cxn modelId="{FC8C2933-DCB2-4858-948F-C2568CCA985A}" type="presParOf" srcId="{957DC90C-13E9-4E0A-8E8F-DE76AD417339}" destId="{2CB9E104-76B2-44EC-8775-4C3FB13B8826}" srcOrd="3" destOrd="0" presId="urn:microsoft.com/office/officeart/2005/8/layout/funnel1"/>
    <dgm:cxn modelId="{5E49482E-6BE0-4F6D-840C-5FF808AD5E8D}" type="presParOf" srcId="{957DC90C-13E9-4E0A-8E8F-DE76AD417339}" destId="{986853CD-006E-498F-B0C6-4C0AC4A328D8}" srcOrd="4" destOrd="0" presId="urn:microsoft.com/office/officeart/2005/8/layout/funnel1"/>
    <dgm:cxn modelId="{077B951D-3020-4FEF-863C-D3AF83BE1679}" type="presParOf" srcId="{957DC90C-13E9-4E0A-8E8F-DE76AD417339}" destId="{AACEBE32-AE50-43C8-A202-ADF8F03DBB11}" srcOrd="5" destOrd="0" presId="urn:microsoft.com/office/officeart/2005/8/layout/funnel1"/>
    <dgm:cxn modelId="{87F125AE-C0FA-462A-B828-25EF70E57BB1}" type="presParOf" srcId="{957DC90C-13E9-4E0A-8E8F-DE76AD417339}" destId="{0F4992F7-616D-424F-A5F1-B491A2CEADBC}"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894E5-BD36-4668-9190-BD118C9230DF}">
      <dsp:nvSpPr>
        <dsp:cNvPr id="0" name=""/>
        <dsp:cNvSpPr/>
      </dsp:nvSpPr>
      <dsp:spPr>
        <a:xfrm>
          <a:off x="1404620" y="165099"/>
          <a:ext cx="3276600" cy="113792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ECCC7C-A2B6-4B34-8CE6-835D286373C2}">
      <dsp:nvSpPr>
        <dsp:cNvPr id="0" name=""/>
        <dsp:cNvSpPr/>
      </dsp:nvSpPr>
      <dsp:spPr>
        <a:xfrm>
          <a:off x="2730500" y="2951479"/>
          <a:ext cx="635000" cy="40640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F319E5-6463-4E9B-9BB3-A584DB072F4D}">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bg1"/>
              </a:solidFill>
            </a:rPr>
            <a:t>Pre/Post Test</a:t>
          </a:r>
          <a:endParaRPr lang="en-US" sz="3200" b="1" kern="1200" dirty="0">
            <a:solidFill>
              <a:schemeClr val="bg1"/>
            </a:solidFill>
          </a:endParaRPr>
        </a:p>
      </dsp:txBody>
      <dsp:txXfrm>
        <a:off x="1524000" y="3276600"/>
        <a:ext cx="3048000" cy="762000"/>
      </dsp:txXfrm>
    </dsp:sp>
    <dsp:sp modelId="{2CB9E104-76B2-44EC-8775-4C3FB13B8826}">
      <dsp:nvSpPr>
        <dsp:cNvPr id="0" name=""/>
        <dsp:cNvSpPr/>
      </dsp:nvSpPr>
      <dsp:spPr>
        <a:xfrm>
          <a:off x="2595880" y="1390904"/>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Transitions</a:t>
          </a:r>
          <a:endParaRPr lang="en-US" sz="1200" kern="1200" dirty="0"/>
        </a:p>
      </dsp:txBody>
      <dsp:txXfrm>
        <a:off x="2763268" y="1558292"/>
        <a:ext cx="808224" cy="808224"/>
      </dsp:txXfrm>
    </dsp:sp>
    <dsp:sp modelId="{986853CD-006E-498F-B0C6-4C0AC4A328D8}">
      <dsp:nvSpPr>
        <dsp:cNvPr id="0" name=""/>
        <dsp:cNvSpPr/>
      </dsp:nvSpPr>
      <dsp:spPr>
        <a:xfrm>
          <a:off x="1600194" y="228596"/>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IET</a:t>
          </a:r>
          <a:endParaRPr lang="en-US" sz="1200" kern="1200" dirty="0"/>
        </a:p>
      </dsp:txBody>
      <dsp:txXfrm>
        <a:off x="1767582" y="395984"/>
        <a:ext cx="808224" cy="808224"/>
      </dsp:txXfrm>
    </dsp:sp>
    <dsp:sp modelId="{AACEBE32-AE50-43C8-A202-ADF8F03DBB11}">
      <dsp:nvSpPr>
        <dsp:cNvPr id="0" name=""/>
        <dsp:cNvSpPr/>
      </dsp:nvSpPr>
      <dsp:spPr>
        <a:xfrm>
          <a:off x="3048012" y="552627"/>
          <a:ext cx="1143000" cy="1143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Workplace Literacy</a:t>
          </a:r>
          <a:endParaRPr lang="en-US" sz="1200" kern="1200" dirty="0"/>
        </a:p>
      </dsp:txBody>
      <dsp:txXfrm>
        <a:off x="3215400" y="720015"/>
        <a:ext cx="808224" cy="808224"/>
      </dsp:txXfrm>
    </dsp:sp>
    <dsp:sp modelId="{0F4992F7-616D-424F-A5F1-B491A2CEADBC}">
      <dsp:nvSpPr>
        <dsp:cNvPr id="0" name=""/>
        <dsp:cNvSpPr/>
      </dsp:nvSpPr>
      <dsp:spPr>
        <a:xfrm>
          <a:off x="1270000" y="25399"/>
          <a:ext cx="3556000" cy="2844800"/>
        </a:xfrm>
        <a:prstGeom prst="funnel">
          <a:avLst/>
        </a:prstGeom>
        <a:solidFill>
          <a:srgbClr val="FFFFFF">
            <a:alpha val="69020"/>
          </a:srgbClr>
        </a:solidFill>
        <a:ln w="19050" cap="flat" cmpd="sng" algn="ctr">
          <a:solidFill>
            <a:scrgbClr r="0" g="0" b="0">
              <a:shade val="95000"/>
              <a:satMod val="105000"/>
            </a:scrgb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A1BAB77-2666-46ED-B552-DABCEC1BBA46}" type="datetimeFigureOut">
              <a:rPr lang="en-US" smtClean="0"/>
              <a:t>4/19/2018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F32C0A9-C725-4E79-B8ED-2300AD5AD709}" type="slidenum">
              <a:rPr lang="en-US" smtClean="0"/>
              <a:t>‹#›</a:t>
            </a:fld>
            <a:endParaRPr lang="en-US"/>
          </a:p>
        </p:txBody>
      </p:sp>
    </p:spTree>
    <p:extLst>
      <p:ext uri="{BB962C8B-B14F-4D97-AF65-F5344CB8AC3E}">
        <p14:creationId xmlns:p14="http://schemas.microsoft.com/office/powerpoint/2010/main" val="538764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2311" y="4421823"/>
            <a:ext cx="5618479" cy="4189095"/>
          </a:xfrm>
          <a:prstGeom prst="rect">
            <a:avLst/>
          </a:prstGeom>
          <a:noFill/>
          <a:ln>
            <a:noFill/>
          </a:ln>
        </p:spPr>
        <p:txBody>
          <a:bodyPr lIns="93308" tIns="93308" rIns="93308" bIns="93308"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7965155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702311" y="4421823"/>
            <a:ext cx="5618479" cy="4189095"/>
          </a:xfrm>
          <a:prstGeom prst="rect">
            <a:avLst/>
          </a:prstGeom>
        </p:spPr>
        <p:txBody>
          <a:bodyPr lIns="93308" tIns="93308" rIns="93308" bIns="93308" anchor="t" anchorCtr="0">
            <a:noAutofit/>
          </a:bodyPr>
          <a:lstStyle/>
          <a:p>
            <a:endParaRPr/>
          </a:p>
        </p:txBody>
      </p:sp>
    </p:spTree>
    <p:extLst>
      <p:ext uri="{BB962C8B-B14F-4D97-AF65-F5344CB8AC3E}">
        <p14:creationId xmlns:p14="http://schemas.microsoft.com/office/powerpoint/2010/main" val="419001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3" name="Shape 313"/>
          <p:cNvSpPr txBox="1">
            <a:spLocks noGrp="1"/>
          </p:cNvSpPr>
          <p:nvPr>
            <p:ph type="body" idx="1"/>
          </p:nvPr>
        </p:nvSpPr>
        <p:spPr>
          <a:xfrm>
            <a:off x="702311" y="4421823"/>
            <a:ext cx="5618479" cy="4189095"/>
          </a:xfrm>
          <a:prstGeom prst="rect">
            <a:avLst/>
          </a:prstGeom>
        </p:spPr>
        <p:txBody>
          <a:bodyPr lIns="93308" tIns="93308" rIns="93308" bIns="93308" anchor="t" anchorCtr="0">
            <a:noAutofit/>
          </a:bodyPr>
          <a:lstStyle/>
          <a:p>
            <a:endParaRPr/>
          </a:p>
        </p:txBody>
      </p:sp>
    </p:spTree>
    <p:extLst>
      <p:ext uri="{BB962C8B-B14F-4D97-AF65-F5344CB8AC3E}">
        <p14:creationId xmlns:p14="http://schemas.microsoft.com/office/powerpoint/2010/main" val="1340547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2328150" y="2655767"/>
            <a:ext cx="4487700" cy="1546399"/>
          </a:xfrm>
          <a:prstGeom prst="rect">
            <a:avLst/>
          </a:prstGeom>
        </p:spPr>
        <p:txBody>
          <a:bodyPr lIns="91425" tIns="91425" rIns="91425" bIns="91425" anchor="ctr" anchorCtr="0"/>
          <a:lstStyle>
            <a:lvl1pPr lvl="0" algn="ctr">
              <a:spcBef>
                <a:spcPts val="0"/>
              </a:spcBef>
              <a:buSzPct val="100000"/>
              <a:defRPr sz="46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0" name="Shape 10"/>
          <p:cNvSpPr/>
          <p:nvPr/>
        </p:nvSpPr>
        <p:spPr>
          <a:xfrm rot="5400000" flipH="1">
            <a:off x="5562574" y="317901"/>
            <a:ext cx="4917600" cy="22461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1" name="Shape 11"/>
          <p:cNvSpPr/>
          <p:nvPr/>
        </p:nvSpPr>
        <p:spPr>
          <a:xfrm rot="5400000" flipH="1">
            <a:off x="-1293724" y="4692449"/>
            <a:ext cx="4765200" cy="2177100"/>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2" name="Shape 12"/>
          <p:cNvSpPr/>
          <p:nvPr/>
        </p:nvSpPr>
        <p:spPr>
          <a:xfrm rot="-5400000" flipH="1">
            <a:off x="-794394" y="3997708"/>
            <a:ext cx="2926800" cy="1338000"/>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3" name="Shape 13"/>
          <p:cNvSpPr/>
          <p:nvPr/>
        </p:nvSpPr>
        <p:spPr>
          <a:xfrm rot="-5400000" flipH="1">
            <a:off x="310598" y="2911981"/>
            <a:ext cx="2025199" cy="9254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4" name="Shape 14"/>
          <p:cNvSpPr/>
          <p:nvPr/>
        </p:nvSpPr>
        <p:spPr>
          <a:xfrm rot="5400000">
            <a:off x="-469898" y="3145735"/>
            <a:ext cx="1729599" cy="7899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5" name="Shape 15"/>
          <p:cNvSpPr/>
          <p:nvPr/>
        </p:nvSpPr>
        <p:spPr>
          <a:xfrm rot="-5400000">
            <a:off x="-356898" y="2700889"/>
            <a:ext cx="1314399" cy="6006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6" name="Shape 16"/>
          <p:cNvSpPr/>
          <p:nvPr/>
        </p:nvSpPr>
        <p:spPr>
          <a:xfrm rot="5400000" flipH="1">
            <a:off x="6818574" y="1936517"/>
            <a:ext cx="3192800" cy="14588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7" name="Shape 17"/>
          <p:cNvSpPr/>
          <p:nvPr/>
        </p:nvSpPr>
        <p:spPr>
          <a:xfrm rot="-5400000">
            <a:off x="7669399" y="3813303"/>
            <a:ext cx="2024800" cy="925499"/>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8" name="Shape 18"/>
          <p:cNvSpPr/>
          <p:nvPr/>
        </p:nvSpPr>
        <p:spPr>
          <a:xfrm rot="-5400000" flipH="1">
            <a:off x="7144603" y="3840715"/>
            <a:ext cx="1370399" cy="6261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9" name="Shape 19"/>
          <p:cNvSpPr/>
          <p:nvPr/>
        </p:nvSpPr>
        <p:spPr>
          <a:xfrm rot="-5400000" flipH="1">
            <a:off x="6084476" y="926183"/>
            <a:ext cx="2026799" cy="9260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2225675" y="2882401"/>
            <a:ext cx="4692600" cy="1093199"/>
          </a:xfrm>
          <a:prstGeom prst="rect">
            <a:avLst/>
          </a:prstGeom>
        </p:spPr>
        <p:txBody>
          <a:bodyPr lIns="91425" tIns="91425" rIns="91425" bIns="91425" anchor="ctr" anchorCtr="0"/>
          <a:lstStyle>
            <a:lvl1pPr lvl="0" algn="ctr" rtl="0">
              <a:spcBef>
                <a:spcPts val="0"/>
              </a:spcBef>
              <a:defRPr b="1" i="1"/>
            </a:lvl1pPr>
            <a:lvl2pPr lvl="1" algn="ctr" rtl="0">
              <a:spcBef>
                <a:spcPts val="0"/>
              </a:spcBef>
              <a:defRPr b="1" i="1"/>
            </a:lvl2pPr>
            <a:lvl3pPr lvl="2" algn="ctr" rtl="0">
              <a:spcBef>
                <a:spcPts val="0"/>
              </a:spcBef>
              <a:defRPr b="1" i="1"/>
            </a:lvl3pPr>
            <a:lvl4pPr lvl="3" algn="ctr" rtl="0">
              <a:spcBef>
                <a:spcPts val="0"/>
              </a:spcBef>
              <a:defRPr b="1" i="1"/>
            </a:lvl4pPr>
            <a:lvl5pPr lvl="4" algn="ctr" rtl="0">
              <a:spcBef>
                <a:spcPts val="0"/>
              </a:spcBef>
              <a:defRPr b="1" i="1"/>
            </a:lvl5pPr>
            <a:lvl6pPr lvl="5" algn="ctr" rtl="0">
              <a:spcBef>
                <a:spcPts val="0"/>
              </a:spcBef>
              <a:defRPr b="1" i="1"/>
            </a:lvl6pPr>
            <a:lvl7pPr lvl="6" algn="ctr" rtl="0">
              <a:spcBef>
                <a:spcPts val="0"/>
              </a:spcBef>
              <a:defRPr b="1" i="1"/>
            </a:lvl7pPr>
            <a:lvl8pPr lvl="7" algn="ctr" rtl="0">
              <a:spcBef>
                <a:spcPts val="0"/>
              </a:spcBef>
              <a:defRPr b="1" i="1"/>
            </a:lvl8pPr>
            <a:lvl9pPr lvl="8" algn="ctr">
              <a:spcBef>
                <a:spcPts val="0"/>
              </a:spcBef>
              <a:defRPr b="1" i="1"/>
            </a:lvl9pPr>
          </a:lstStyle>
          <a:p>
            <a:endParaRPr/>
          </a:p>
        </p:txBody>
      </p:sp>
      <p:grpSp>
        <p:nvGrpSpPr>
          <p:cNvPr id="35" name="Shape 35"/>
          <p:cNvGrpSpPr/>
          <p:nvPr/>
        </p:nvGrpSpPr>
        <p:grpSpPr>
          <a:xfrm>
            <a:off x="7395202" y="-8"/>
            <a:ext cx="1748884" cy="5350695"/>
            <a:chOff x="7395202" y="-6"/>
            <a:chExt cx="1748884" cy="4013021"/>
          </a:xfrm>
        </p:grpSpPr>
        <p:sp>
          <p:nvSpPr>
            <p:cNvPr id="36" name="Shape 36"/>
            <p:cNvSpPr/>
            <p:nvPr/>
          </p:nvSpPr>
          <p:spPr>
            <a:xfrm rot="5400000" flipH="1">
              <a:off x="7471942" y="406043"/>
              <a:ext cx="2078100" cy="12659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37" name="Shape 37"/>
            <p:cNvSpPr/>
            <p:nvPr/>
          </p:nvSpPr>
          <p:spPr>
            <a:xfrm rot="5400000" flipH="1">
              <a:off x="7072799" y="1666233"/>
              <a:ext cx="2574299" cy="15681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38" name="Shape 38"/>
            <p:cNvSpPr/>
            <p:nvPr/>
          </p:nvSpPr>
          <p:spPr>
            <a:xfrm rot="-5400000">
              <a:off x="8020586" y="2718091"/>
              <a:ext cx="1396200" cy="850800"/>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39" name="Shape 39"/>
            <p:cNvSpPr/>
            <p:nvPr/>
          </p:nvSpPr>
          <p:spPr>
            <a:xfrm rot="-5400000">
              <a:off x="7178152" y="542729"/>
              <a:ext cx="1110899" cy="6768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40" name="Shape 40"/>
            <p:cNvSpPr/>
            <p:nvPr/>
          </p:nvSpPr>
          <p:spPr>
            <a:xfrm rot="-5400000" flipH="1">
              <a:off x="8242800" y="3381814"/>
              <a:ext cx="784500" cy="4778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grpSp>
      <p:sp>
        <p:nvSpPr>
          <p:cNvPr id="41" name="Shape 41"/>
          <p:cNvSpPr/>
          <p:nvPr/>
        </p:nvSpPr>
        <p:spPr>
          <a:xfrm rot="5400000" flipH="1">
            <a:off x="-888815" y="2709372"/>
            <a:ext cx="3273600" cy="1495800"/>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42" name="Shape 42"/>
          <p:cNvSpPr/>
          <p:nvPr/>
        </p:nvSpPr>
        <p:spPr>
          <a:xfrm rot="5400000">
            <a:off x="-485601" y="2171799"/>
            <a:ext cx="1787600" cy="8163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43" name="Shape 43"/>
          <p:cNvSpPr/>
          <p:nvPr/>
        </p:nvSpPr>
        <p:spPr>
          <a:xfrm rot="-5400000" flipH="1">
            <a:off x="-665404" y="5071583"/>
            <a:ext cx="2451353" cy="1120554"/>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44" name="Shape 44"/>
          <p:cNvSpPr/>
          <p:nvPr/>
        </p:nvSpPr>
        <p:spPr>
          <a:xfrm rot="-5400000">
            <a:off x="-368850" y="1712091"/>
            <a:ext cx="1358399" cy="6207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45" name="Shape 45"/>
          <p:cNvSpPr/>
          <p:nvPr/>
        </p:nvSpPr>
        <p:spPr>
          <a:xfrm rot="-5400000" flipH="1">
            <a:off x="260234" y="4162081"/>
            <a:ext cx="1695999" cy="7751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067087" y="1217134"/>
            <a:ext cx="5972100" cy="8479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body" idx="1"/>
          </p:nvPr>
        </p:nvSpPr>
        <p:spPr>
          <a:xfrm>
            <a:off x="1067087" y="2200729"/>
            <a:ext cx="5972100" cy="3686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49" name="Shape 49"/>
          <p:cNvGrpSpPr/>
          <p:nvPr/>
        </p:nvGrpSpPr>
        <p:grpSpPr>
          <a:xfrm>
            <a:off x="7395202" y="-8"/>
            <a:ext cx="1748884" cy="5350695"/>
            <a:chOff x="7395202" y="-6"/>
            <a:chExt cx="1748884" cy="4013021"/>
          </a:xfrm>
        </p:grpSpPr>
        <p:sp>
          <p:nvSpPr>
            <p:cNvPr id="50" name="Shape 50"/>
            <p:cNvSpPr/>
            <p:nvPr/>
          </p:nvSpPr>
          <p:spPr>
            <a:xfrm rot="5400000" flipH="1">
              <a:off x="7471942" y="406043"/>
              <a:ext cx="2078100" cy="12659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1" name="Shape 51"/>
            <p:cNvSpPr/>
            <p:nvPr/>
          </p:nvSpPr>
          <p:spPr>
            <a:xfrm rot="5400000" flipH="1">
              <a:off x="7072799" y="1666233"/>
              <a:ext cx="2574299" cy="15681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2" name="Shape 52"/>
            <p:cNvSpPr/>
            <p:nvPr/>
          </p:nvSpPr>
          <p:spPr>
            <a:xfrm rot="-5400000">
              <a:off x="8020586" y="2718091"/>
              <a:ext cx="1396200" cy="850800"/>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3" name="Shape 53"/>
            <p:cNvSpPr/>
            <p:nvPr/>
          </p:nvSpPr>
          <p:spPr>
            <a:xfrm rot="-5400000">
              <a:off x="7178152" y="542729"/>
              <a:ext cx="1110899" cy="6768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4" name="Shape 54"/>
            <p:cNvSpPr/>
            <p:nvPr/>
          </p:nvSpPr>
          <p:spPr>
            <a:xfrm rot="-5400000" flipH="1">
              <a:off x="8242800" y="3381814"/>
              <a:ext cx="784500" cy="4778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grpSp>
      <p:grpSp>
        <p:nvGrpSpPr>
          <p:cNvPr id="55" name="Shape 55"/>
          <p:cNvGrpSpPr/>
          <p:nvPr/>
        </p:nvGrpSpPr>
        <p:grpSpPr>
          <a:xfrm>
            <a:off x="4" y="3651572"/>
            <a:ext cx="722479" cy="3206419"/>
            <a:chOff x="3" y="2750304"/>
            <a:chExt cx="722479" cy="2404814"/>
          </a:xfrm>
        </p:grpSpPr>
        <p:sp>
          <p:nvSpPr>
            <p:cNvPr id="56" name="Shape 56"/>
            <p:cNvSpPr/>
            <p:nvPr/>
          </p:nvSpPr>
          <p:spPr>
            <a:xfrm rot="5400000" flipH="1">
              <a:off x="-231667" y="3341328"/>
              <a:ext cx="1185900" cy="7223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7" name="Shape 57"/>
            <p:cNvSpPr/>
            <p:nvPr/>
          </p:nvSpPr>
          <p:spPr>
            <a:xfrm rot="5400000">
              <a:off x="-158106" y="3063819"/>
              <a:ext cx="808800" cy="4923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8" name="Shape 58"/>
            <p:cNvSpPr/>
            <p:nvPr/>
          </p:nvSpPr>
          <p:spPr>
            <a:xfrm rot="-5400000" flipH="1">
              <a:off x="-173394" y="4440518"/>
              <a:ext cx="888000" cy="541199"/>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59" name="Shape 59"/>
            <p:cNvSpPr/>
            <p:nvPr/>
          </p:nvSpPr>
          <p:spPr>
            <a:xfrm rot="-5400000">
              <a:off x="-120146" y="2870454"/>
              <a:ext cx="614699" cy="374399"/>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60" name="Shape 60"/>
            <p:cNvSpPr/>
            <p:nvPr/>
          </p:nvSpPr>
          <p:spPr>
            <a:xfrm rot="-5400000" flipH="1">
              <a:off x="228055" y="4058303"/>
              <a:ext cx="614399" cy="3743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small">
    <p:spTree>
      <p:nvGrpSpPr>
        <p:cNvPr id="1" name="Shape 122"/>
        <p:cNvGrpSpPr/>
        <p:nvPr/>
      </p:nvGrpSpPr>
      <p:grpSpPr>
        <a:xfrm>
          <a:off x="0" y="0"/>
          <a:ext cx="0" cy="0"/>
          <a:chOff x="0" y="0"/>
          <a:chExt cx="0" cy="0"/>
        </a:xfrm>
      </p:grpSpPr>
      <p:grpSp>
        <p:nvGrpSpPr>
          <p:cNvPr id="123" name="Shape 123"/>
          <p:cNvGrpSpPr/>
          <p:nvPr/>
        </p:nvGrpSpPr>
        <p:grpSpPr>
          <a:xfrm>
            <a:off x="7934862" y="5"/>
            <a:ext cx="1209178" cy="3699469"/>
            <a:chOff x="7395202" y="-6"/>
            <a:chExt cx="1748884" cy="4013021"/>
          </a:xfrm>
        </p:grpSpPr>
        <p:sp>
          <p:nvSpPr>
            <p:cNvPr id="124" name="Shape 124"/>
            <p:cNvSpPr/>
            <p:nvPr/>
          </p:nvSpPr>
          <p:spPr>
            <a:xfrm rot="5400000" flipH="1">
              <a:off x="7471942" y="406043"/>
              <a:ext cx="2078100" cy="12659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25" name="Shape 125"/>
            <p:cNvSpPr/>
            <p:nvPr/>
          </p:nvSpPr>
          <p:spPr>
            <a:xfrm rot="5400000" flipH="1">
              <a:off x="7072799" y="1666233"/>
              <a:ext cx="2574299" cy="15681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26" name="Shape 126"/>
            <p:cNvSpPr/>
            <p:nvPr/>
          </p:nvSpPr>
          <p:spPr>
            <a:xfrm rot="-5400000">
              <a:off x="8020586" y="2718091"/>
              <a:ext cx="1396200" cy="850800"/>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27" name="Shape 127"/>
            <p:cNvSpPr/>
            <p:nvPr/>
          </p:nvSpPr>
          <p:spPr>
            <a:xfrm rot="-5400000">
              <a:off x="7178152" y="542729"/>
              <a:ext cx="1110899" cy="676800"/>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28" name="Shape 128"/>
            <p:cNvSpPr/>
            <p:nvPr/>
          </p:nvSpPr>
          <p:spPr>
            <a:xfrm rot="-5400000" flipH="1">
              <a:off x="8242800" y="3381814"/>
              <a:ext cx="784500" cy="4778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grpSp>
      <p:grpSp>
        <p:nvGrpSpPr>
          <p:cNvPr id="129" name="Shape 129"/>
          <p:cNvGrpSpPr/>
          <p:nvPr/>
        </p:nvGrpSpPr>
        <p:grpSpPr>
          <a:xfrm>
            <a:off x="1" y="2976649"/>
            <a:ext cx="874633" cy="3881689"/>
            <a:chOff x="3" y="2750304"/>
            <a:chExt cx="722479" cy="2404814"/>
          </a:xfrm>
        </p:grpSpPr>
        <p:sp>
          <p:nvSpPr>
            <p:cNvPr id="130" name="Shape 130"/>
            <p:cNvSpPr/>
            <p:nvPr/>
          </p:nvSpPr>
          <p:spPr>
            <a:xfrm rot="5400000" flipH="1">
              <a:off x="-231667" y="3341328"/>
              <a:ext cx="1185900" cy="722399"/>
            </a:xfrm>
            <a:prstGeom prst="parallelogram">
              <a:avLst>
                <a:gd name="adj" fmla="val 81897"/>
              </a:avLst>
            </a:prstGeom>
            <a:gradFill>
              <a:gsLst>
                <a:gs pos="0">
                  <a:srgbClr val="CC3399"/>
                </a:gs>
                <a:gs pos="100000">
                  <a:srgbClr val="6699FF"/>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31" name="Shape 131"/>
            <p:cNvSpPr/>
            <p:nvPr/>
          </p:nvSpPr>
          <p:spPr>
            <a:xfrm rot="5400000">
              <a:off x="-158106" y="3063819"/>
              <a:ext cx="808800" cy="492300"/>
            </a:xfrm>
            <a:prstGeom prst="parallelogram">
              <a:avLst>
                <a:gd name="adj" fmla="val 81897"/>
              </a:avLst>
            </a:prstGeom>
            <a:gradFill>
              <a:gsLst>
                <a:gs pos="0">
                  <a:srgbClr val="33CCCC"/>
                </a:gs>
                <a:gs pos="100000">
                  <a:srgbClr val="66FF33"/>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32" name="Shape 132"/>
            <p:cNvSpPr/>
            <p:nvPr/>
          </p:nvSpPr>
          <p:spPr>
            <a:xfrm rot="-5400000" flipH="1">
              <a:off x="-173394" y="4440518"/>
              <a:ext cx="888000" cy="541199"/>
            </a:xfrm>
            <a:prstGeom prst="parallelogram">
              <a:avLst>
                <a:gd name="adj" fmla="val 81897"/>
              </a:avLst>
            </a:prstGeom>
            <a:gradFill>
              <a:gsLst>
                <a:gs pos="0">
                  <a:srgbClr val="FF0066"/>
                </a:gs>
                <a:gs pos="100000">
                  <a:srgbClr val="FF9900"/>
                </a:gs>
              </a:gsLst>
              <a:lin ang="5400012" scaled="0"/>
            </a:gra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33" name="Shape 133"/>
            <p:cNvSpPr/>
            <p:nvPr/>
          </p:nvSpPr>
          <p:spPr>
            <a:xfrm rot="-5400000">
              <a:off x="-120146" y="2870454"/>
              <a:ext cx="614699" cy="374399"/>
            </a:xfrm>
            <a:prstGeom prst="parallelogram">
              <a:avLst>
                <a:gd name="adj" fmla="val 81897"/>
              </a:avLst>
            </a:prstGeom>
            <a:solidFill>
              <a:srgbClr val="FFFFFF">
                <a:alpha val="14229"/>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sp>
          <p:nvSpPr>
            <p:cNvPr id="134" name="Shape 134"/>
            <p:cNvSpPr/>
            <p:nvPr/>
          </p:nvSpPr>
          <p:spPr>
            <a:xfrm rot="-5400000" flipH="1">
              <a:off x="228055" y="4058303"/>
              <a:ext cx="614399" cy="374399"/>
            </a:xfrm>
            <a:prstGeom prst="parallelogram">
              <a:avLst>
                <a:gd name="adj" fmla="val 81897"/>
              </a:avLst>
            </a:prstGeom>
            <a:solidFill>
              <a:srgbClr val="0066FF">
                <a:alpha val="2269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rgbClr val="FFFFFF"/>
                </a:solidFill>
                <a:latin typeface="Calibri"/>
                <a:ea typeface="Calibri"/>
                <a:cs typeface="Calibri"/>
                <a:sym typeface="Calibri"/>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41F30"/>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067087" y="1217134"/>
            <a:ext cx="5972100" cy="847999"/>
          </a:xfrm>
          <a:prstGeom prst="rect">
            <a:avLst/>
          </a:prstGeom>
          <a:noFill/>
          <a:ln>
            <a:noFill/>
          </a:ln>
        </p:spPr>
        <p:txBody>
          <a:bodyPr lIns="91425" tIns="91425" rIns="91425" bIns="91425" anchor="b" anchorCtr="0"/>
          <a:lstStyle>
            <a:lvl1pPr lvl="0">
              <a:spcBef>
                <a:spcPts val="0"/>
              </a:spcBef>
              <a:buClr>
                <a:srgbClr val="FFFFFF"/>
              </a:buClr>
              <a:buSzPct val="100000"/>
              <a:buFont typeface="Hind"/>
              <a:buNone/>
              <a:defRPr sz="3000" b="1">
                <a:solidFill>
                  <a:srgbClr val="FFFFFF"/>
                </a:solidFill>
                <a:latin typeface="Hind"/>
                <a:ea typeface="Hind"/>
                <a:cs typeface="Hind"/>
                <a:sym typeface="Hind"/>
              </a:defRPr>
            </a:lvl1pPr>
            <a:lvl2pPr lvl="1">
              <a:spcBef>
                <a:spcPts val="0"/>
              </a:spcBef>
              <a:buClr>
                <a:srgbClr val="FFFFFF"/>
              </a:buClr>
              <a:buSzPct val="100000"/>
              <a:buFont typeface="Hind"/>
              <a:buNone/>
              <a:defRPr sz="3000" b="1">
                <a:solidFill>
                  <a:srgbClr val="FFFFFF"/>
                </a:solidFill>
                <a:latin typeface="Hind"/>
                <a:ea typeface="Hind"/>
                <a:cs typeface="Hind"/>
                <a:sym typeface="Hind"/>
              </a:defRPr>
            </a:lvl2pPr>
            <a:lvl3pPr lvl="2">
              <a:spcBef>
                <a:spcPts val="0"/>
              </a:spcBef>
              <a:buClr>
                <a:srgbClr val="FFFFFF"/>
              </a:buClr>
              <a:buSzPct val="100000"/>
              <a:buFont typeface="Hind"/>
              <a:buNone/>
              <a:defRPr sz="3000" b="1">
                <a:solidFill>
                  <a:srgbClr val="FFFFFF"/>
                </a:solidFill>
                <a:latin typeface="Hind"/>
                <a:ea typeface="Hind"/>
                <a:cs typeface="Hind"/>
                <a:sym typeface="Hind"/>
              </a:defRPr>
            </a:lvl3pPr>
            <a:lvl4pPr lvl="3">
              <a:spcBef>
                <a:spcPts val="0"/>
              </a:spcBef>
              <a:buClr>
                <a:srgbClr val="FFFFFF"/>
              </a:buClr>
              <a:buSzPct val="100000"/>
              <a:buFont typeface="Hind"/>
              <a:buNone/>
              <a:defRPr sz="3000" b="1">
                <a:solidFill>
                  <a:srgbClr val="FFFFFF"/>
                </a:solidFill>
                <a:latin typeface="Hind"/>
                <a:ea typeface="Hind"/>
                <a:cs typeface="Hind"/>
                <a:sym typeface="Hind"/>
              </a:defRPr>
            </a:lvl4pPr>
            <a:lvl5pPr lvl="4">
              <a:spcBef>
                <a:spcPts val="0"/>
              </a:spcBef>
              <a:buClr>
                <a:srgbClr val="FFFFFF"/>
              </a:buClr>
              <a:buSzPct val="100000"/>
              <a:buFont typeface="Hind"/>
              <a:buNone/>
              <a:defRPr sz="3000" b="1">
                <a:solidFill>
                  <a:srgbClr val="FFFFFF"/>
                </a:solidFill>
                <a:latin typeface="Hind"/>
                <a:ea typeface="Hind"/>
                <a:cs typeface="Hind"/>
                <a:sym typeface="Hind"/>
              </a:defRPr>
            </a:lvl5pPr>
            <a:lvl6pPr lvl="5">
              <a:spcBef>
                <a:spcPts val="0"/>
              </a:spcBef>
              <a:buClr>
                <a:srgbClr val="FFFFFF"/>
              </a:buClr>
              <a:buSzPct val="100000"/>
              <a:buFont typeface="Hind"/>
              <a:buNone/>
              <a:defRPr sz="3000" b="1">
                <a:solidFill>
                  <a:srgbClr val="FFFFFF"/>
                </a:solidFill>
                <a:latin typeface="Hind"/>
                <a:ea typeface="Hind"/>
                <a:cs typeface="Hind"/>
                <a:sym typeface="Hind"/>
              </a:defRPr>
            </a:lvl6pPr>
            <a:lvl7pPr lvl="6">
              <a:spcBef>
                <a:spcPts val="0"/>
              </a:spcBef>
              <a:buClr>
                <a:srgbClr val="FFFFFF"/>
              </a:buClr>
              <a:buSzPct val="100000"/>
              <a:buFont typeface="Hind"/>
              <a:buNone/>
              <a:defRPr sz="3000" b="1">
                <a:solidFill>
                  <a:srgbClr val="FFFFFF"/>
                </a:solidFill>
                <a:latin typeface="Hind"/>
                <a:ea typeface="Hind"/>
                <a:cs typeface="Hind"/>
                <a:sym typeface="Hind"/>
              </a:defRPr>
            </a:lvl7pPr>
            <a:lvl8pPr lvl="7">
              <a:spcBef>
                <a:spcPts val="0"/>
              </a:spcBef>
              <a:buClr>
                <a:srgbClr val="FFFFFF"/>
              </a:buClr>
              <a:buSzPct val="100000"/>
              <a:buFont typeface="Hind"/>
              <a:buNone/>
              <a:defRPr sz="3000" b="1">
                <a:solidFill>
                  <a:srgbClr val="FFFFFF"/>
                </a:solidFill>
                <a:latin typeface="Hind"/>
                <a:ea typeface="Hind"/>
                <a:cs typeface="Hind"/>
                <a:sym typeface="Hind"/>
              </a:defRPr>
            </a:lvl8pPr>
            <a:lvl9pPr lvl="8">
              <a:spcBef>
                <a:spcPts val="0"/>
              </a:spcBef>
              <a:buClr>
                <a:srgbClr val="FFFFFF"/>
              </a:buClr>
              <a:buSzPct val="100000"/>
              <a:buFont typeface="Hind"/>
              <a:buNone/>
              <a:defRPr sz="3000" b="1">
                <a:solidFill>
                  <a:srgbClr val="FFFFFF"/>
                </a:solidFill>
                <a:latin typeface="Hind"/>
                <a:ea typeface="Hind"/>
                <a:cs typeface="Hind"/>
                <a:sym typeface="Hind"/>
              </a:defRPr>
            </a:lvl9pPr>
          </a:lstStyle>
          <a:p>
            <a:endParaRPr/>
          </a:p>
        </p:txBody>
      </p:sp>
      <p:sp>
        <p:nvSpPr>
          <p:cNvPr id="7" name="Shape 7"/>
          <p:cNvSpPr txBox="1">
            <a:spLocks noGrp="1"/>
          </p:cNvSpPr>
          <p:nvPr>
            <p:ph type="body" idx="1"/>
          </p:nvPr>
        </p:nvSpPr>
        <p:spPr>
          <a:xfrm>
            <a:off x="1067087" y="2200729"/>
            <a:ext cx="5972100" cy="3686000"/>
          </a:xfrm>
          <a:prstGeom prst="rect">
            <a:avLst/>
          </a:prstGeom>
          <a:noFill/>
          <a:ln>
            <a:noFill/>
          </a:ln>
        </p:spPr>
        <p:txBody>
          <a:bodyPr lIns="91425" tIns="91425" rIns="91425" bIns="91425" anchor="t" anchorCtr="0"/>
          <a:lstStyle>
            <a:lvl1pPr lvl="0">
              <a:spcBef>
                <a:spcPts val="600"/>
              </a:spcBef>
              <a:buClr>
                <a:srgbClr val="1C4587"/>
              </a:buClr>
              <a:buSzPct val="100000"/>
              <a:buFont typeface="Hind"/>
              <a:buChar char="›"/>
              <a:defRPr sz="2400">
                <a:solidFill>
                  <a:srgbClr val="FFFFFF"/>
                </a:solidFill>
                <a:latin typeface="Hind"/>
                <a:ea typeface="Hind"/>
                <a:cs typeface="Hind"/>
                <a:sym typeface="Hind"/>
              </a:defRPr>
            </a:lvl1pPr>
            <a:lvl2pPr lvl="1">
              <a:spcBef>
                <a:spcPts val="480"/>
              </a:spcBef>
              <a:buClr>
                <a:srgbClr val="1C4587"/>
              </a:buClr>
              <a:buSzPct val="100000"/>
              <a:buFont typeface="Hind"/>
              <a:buChar char="›"/>
              <a:defRPr sz="2400">
                <a:solidFill>
                  <a:srgbClr val="FFFFFF"/>
                </a:solidFill>
                <a:latin typeface="Hind"/>
                <a:ea typeface="Hind"/>
                <a:cs typeface="Hind"/>
                <a:sym typeface="Hind"/>
              </a:defRPr>
            </a:lvl2pPr>
            <a:lvl3pPr lvl="2">
              <a:spcBef>
                <a:spcPts val="480"/>
              </a:spcBef>
              <a:buClr>
                <a:srgbClr val="1C4587"/>
              </a:buClr>
              <a:buSzPct val="100000"/>
              <a:buFont typeface="Hind"/>
              <a:buChar char="›"/>
              <a:defRPr sz="2400">
                <a:solidFill>
                  <a:srgbClr val="FFFFFF"/>
                </a:solidFill>
                <a:latin typeface="Hind"/>
                <a:ea typeface="Hind"/>
                <a:cs typeface="Hind"/>
                <a:sym typeface="Hind"/>
              </a:defRPr>
            </a:lvl3pPr>
            <a:lvl4pPr lvl="3">
              <a:spcBef>
                <a:spcPts val="360"/>
              </a:spcBef>
              <a:buClr>
                <a:srgbClr val="1C4587"/>
              </a:buClr>
              <a:buSzPct val="100000"/>
              <a:buFont typeface="Hind"/>
              <a:buChar char="›"/>
              <a:defRPr sz="2400">
                <a:solidFill>
                  <a:srgbClr val="FFFFFF"/>
                </a:solidFill>
                <a:latin typeface="Hind"/>
                <a:ea typeface="Hind"/>
                <a:cs typeface="Hind"/>
                <a:sym typeface="Hind"/>
              </a:defRPr>
            </a:lvl4pPr>
            <a:lvl5pPr lvl="4">
              <a:spcBef>
                <a:spcPts val="360"/>
              </a:spcBef>
              <a:buClr>
                <a:srgbClr val="1C4587"/>
              </a:buClr>
              <a:buSzPct val="100000"/>
              <a:buFont typeface="Hind"/>
              <a:buChar char="›"/>
              <a:defRPr sz="2400">
                <a:solidFill>
                  <a:srgbClr val="FFFFFF"/>
                </a:solidFill>
                <a:latin typeface="Hind"/>
                <a:ea typeface="Hind"/>
                <a:cs typeface="Hind"/>
                <a:sym typeface="Hind"/>
              </a:defRPr>
            </a:lvl5pPr>
            <a:lvl6pPr lvl="5">
              <a:spcBef>
                <a:spcPts val="360"/>
              </a:spcBef>
              <a:buClr>
                <a:srgbClr val="1C4587"/>
              </a:buClr>
              <a:buSzPct val="100000"/>
              <a:buFont typeface="Hind"/>
              <a:buChar char="›"/>
              <a:defRPr sz="2400">
                <a:solidFill>
                  <a:srgbClr val="FFFFFF"/>
                </a:solidFill>
                <a:latin typeface="Hind"/>
                <a:ea typeface="Hind"/>
                <a:cs typeface="Hind"/>
                <a:sym typeface="Hind"/>
              </a:defRPr>
            </a:lvl6pPr>
            <a:lvl7pPr lvl="6">
              <a:spcBef>
                <a:spcPts val="360"/>
              </a:spcBef>
              <a:buClr>
                <a:srgbClr val="1C4587"/>
              </a:buClr>
              <a:buSzPct val="100000"/>
              <a:buFont typeface="Hind"/>
              <a:buChar char="›"/>
              <a:defRPr sz="2400">
                <a:solidFill>
                  <a:srgbClr val="FFFFFF"/>
                </a:solidFill>
                <a:latin typeface="Hind"/>
                <a:ea typeface="Hind"/>
                <a:cs typeface="Hind"/>
                <a:sym typeface="Hind"/>
              </a:defRPr>
            </a:lvl7pPr>
            <a:lvl8pPr lvl="7">
              <a:spcBef>
                <a:spcPts val="360"/>
              </a:spcBef>
              <a:buClr>
                <a:srgbClr val="1C4587"/>
              </a:buClr>
              <a:buSzPct val="100000"/>
              <a:buFont typeface="Hind"/>
              <a:buChar char="›"/>
              <a:defRPr sz="2400">
                <a:solidFill>
                  <a:srgbClr val="FFFFFF"/>
                </a:solidFill>
                <a:latin typeface="Hind"/>
                <a:ea typeface="Hind"/>
                <a:cs typeface="Hind"/>
                <a:sym typeface="Hind"/>
              </a:defRPr>
            </a:lvl8pPr>
            <a:lvl9pPr lvl="8">
              <a:spcBef>
                <a:spcPts val="360"/>
              </a:spcBef>
              <a:buClr>
                <a:srgbClr val="1C4587"/>
              </a:buClr>
              <a:buSzPct val="100000"/>
              <a:buFont typeface="Hind"/>
              <a:buChar char="»"/>
              <a:defRPr sz="2400">
                <a:solidFill>
                  <a:srgbClr val="FFFFFF"/>
                </a:solidFill>
                <a:latin typeface="Hind"/>
                <a:ea typeface="Hind"/>
                <a:cs typeface="Hind"/>
                <a:sym typeface="Hi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ctrTitle"/>
          </p:nvPr>
        </p:nvSpPr>
        <p:spPr>
          <a:xfrm>
            <a:off x="2328150" y="2655767"/>
            <a:ext cx="4487700" cy="1546399"/>
          </a:xfrm>
          <a:prstGeom prst="rect">
            <a:avLst/>
          </a:prstGeom>
        </p:spPr>
        <p:txBody>
          <a:bodyPr lIns="91425" tIns="91425" rIns="91425" bIns="91425" anchor="ctr" anchorCtr="0">
            <a:noAutofit/>
          </a:bodyPr>
          <a:lstStyle/>
          <a:p>
            <a:pPr lvl="0">
              <a:spcBef>
                <a:spcPts val="0"/>
              </a:spcBef>
              <a:buNone/>
            </a:pPr>
            <a:r>
              <a:rPr lang="en" dirty="0" smtClean="0"/>
              <a:t>Planning For Measurable S</a:t>
            </a:r>
            <a:r>
              <a:rPr lang="en-US" dirty="0" smtClean="0"/>
              <a:t>k</a:t>
            </a:r>
            <a:r>
              <a:rPr lang="en" dirty="0" smtClean="0"/>
              <a:t>ill Gains</a:t>
            </a:r>
            <a:endParaRPr lang="en" dirty="0"/>
          </a:p>
        </p:txBody>
      </p:sp>
      <p:sp>
        <p:nvSpPr>
          <p:cNvPr id="2" name="TextBox 1"/>
          <p:cNvSpPr txBox="1"/>
          <p:nvPr/>
        </p:nvSpPr>
        <p:spPr>
          <a:xfrm>
            <a:off x="2895600" y="4397829"/>
            <a:ext cx="3275256" cy="369332"/>
          </a:xfrm>
          <a:prstGeom prst="rect">
            <a:avLst/>
          </a:prstGeom>
          <a:noFill/>
        </p:spPr>
        <p:txBody>
          <a:bodyPr wrap="none" rtlCol="0">
            <a:spAutoFit/>
          </a:bodyPr>
          <a:lstStyle/>
          <a:p>
            <a:r>
              <a:rPr lang="en-US" sz="1800" dirty="0" smtClean="0">
                <a:solidFill>
                  <a:schemeClr val="accent1"/>
                </a:solidFill>
              </a:rPr>
              <a:t>Carrie Tupa and Anson Green</a:t>
            </a:r>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 Internationally-trained ELL  </a:t>
            </a:r>
            <a:endParaRPr lang="en-US" dirty="0"/>
          </a:p>
        </p:txBody>
      </p:sp>
      <p:sp>
        <p:nvSpPr>
          <p:cNvPr id="3" name="Text Placeholder 2"/>
          <p:cNvSpPr>
            <a:spLocks noGrp="1"/>
          </p:cNvSpPr>
          <p:nvPr>
            <p:ph type="body" idx="1"/>
          </p:nvPr>
        </p:nvSpPr>
        <p:spPr/>
        <p:txBody>
          <a:bodyPr/>
          <a:lstStyle/>
          <a:p>
            <a:pPr>
              <a:buClr>
                <a:schemeClr val="bg1"/>
              </a:buClr>
            </a:pPr>
            <a:r>
              <a:rPr lang="en-US" dirty="0" smtClean="0"/>
              <a:t> Pharmacist from Bolivia</a:t>
            </a:r>
          </a:p>
          <a:p>
            <a:pPr>
              <a:buClr>
                <a:schemeClr val="bg1"/>
              </a:buClr>
            </a:pPr>
            <a:r>
              <a:rPr lang="en-US" dirty="0" smtClean="0"/>
              <a:t> Level 2 ESL</a:t>
            </a:r>
            <a:endParaRPr lang="en-US" dirty="0"/>
          </a:p>
        </p:txBody>
      </p:sp>
    </p:spTree>
    <p:extLst>
      <p:ext uri="{BB962C8B-B14F-4D97-AF65-F5344CB8AC3E}">
        <p14:creationId xmlns:p14="http://schemas.microsoft.com/office/powerpoint/2010/main" val="371420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a:t>5</a:t>
            </a:r>
            <a:r>
              <a:rPr lang="en-US" dirty="0" smtClean="0"/>
              <a:t>: Student in IET</a:t>
            </a:r>
            <a:endParaRPr lang="en-US" dirty="0"/>
          </a:p>
        </p:txBody>
      </p:sp>
      <p:sp>
        <p:nvSpPr>
          <p:cNvPr id="3" name="Text Placeholder 2"/>
          <p:cNvSpPr>
            <a:spLocks noGrp="1"/>
          </p:cNvSpPr>
          <p:nvPr>
            <p:ph type="body" idx="1"/>
          </p:nvPr>
        </p:nvSpPr>
        <p:spPr/>
        <p:txBody>
          <a:bodyPr/>
          <a:lstStyle/>
          <a:p>
            <a:pPr>
              <a:buClr>
                <a:schemeClr val="bg1"/>
              </a:buClr>
            </a:pPr>
            <a:r>
              <a:rPr lang="en-US" dirty="0" smtClean="0"/>
              <a:t> Construction trades</a:t>
            </a:r>
          </a:p>
          <a:p>
            <a:pPr>
              <a:buClr>
                <a:schemeClr val="bg1"/>
              </a:buClr>
            </a:pPr>
            <a:r>
              <a:rPr lang="en-US" dirty="0" smtClean="0"/>
              <a:t> Continuing education program</a:t>
            </a:r>
          </a:p>
          <a:p>
            <a:pPr>
              <a:buClr>
                <a:schemeClr val="bg1"/>
              </a:buClr>
            </a:pPr>
            <a:r>
              <a:rPr lang="en-US" dirty="0" smtClean="0"/>
              <a:t> Level 5</a:t>
            </a:r>
          </a:p>
          <a:p>
            <a:pPr>
              <a:buClr>
                <a:schemeClr val="bg1"/>
              </a:buClr>
            </a:pPr>
            <a:r>
              <a:rPr lang="en-US" dirty="0" smtClean="0"/>
              <a:t> Has high school equivalency </a:t>
            </a:r>
            <a:endParaRPr lang="en-US" dirty="0"/>
          </a:p>
        </p:txBody>
      </p:sp>
    </p:spTree>
    <p:extLst>
      <p:ext uri="{BB962C8B-B14F-4D97-AF65-F5344CB8AC3E}">
        <p14:creationId xmlns:p14="http://schemas.microsoft.com/office/powerpoint/2010/main" val="2699426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667000"/>
            <a:ext cx="4487700" cy="1546399"/>
          </a:xfrm>
        </p:spPr>
        <p:txBody>
          <a:bodyPr/>
          <a:lstStyle/>
          <a:p>
            <a:r>
              <a:rPr lang="en-US" dirty="0" smtClean="0"/>
              <a:t>Options </a:t>
            </a:r>
            <a:r>
              <a:rPr lang="en-US" dirty="0" err="1" smtClean="0"/>
              <a:t>Options</a:t>
            </a:r>
            <a:r>
              <a:rPr lang="en-US" dirty="0" smtClean="0"/>
              <a:t> </a:t>
            </a:r>
            <a:r>
              <a:rPr lang="en-US" dirty="0" err="1" smtClean="0"/>
              <a:t>Options</a:t>
            </a:r>
            <a:r>
              <a:rPr lang="en-US" dirty="0"/>
              <a:t/>
            </a:r>
            <a:br>
              <a:rPr lang="en-US" dirty="0"/>
            </a:br>
            <a:r>
              <a:rPr lang="en-US" dirty="0" smtClean="0"/>
              <a:t/>
            </a:r>
            <a:br>
              <a:rPr lang="en-US" dirty="0" smtClean="0"/>
            </a:br>
            <a:r>
              <a:rPr lang="en-US" dirty="0" smtClean="0"/>
              <a:t>Don’t Panic </a:t>
            </a:r>
            <a:br>
              <a:rPr lang="en-US" dirty="0" smtClean="0"/>
            </a:br>
            <a:r>
              <a:rPr lang="en-US" dirty="0" smtClean="0"/>
              <a:t/>
            </a:r>
            <a:br>
              <a:rPr lang="en-US" dirty="0" smtClean="0"/>
            </a:br>
            <a:r>
              <a:rPr lang="en-US" sz="3200" dirty="0" smtClean="0"/>
              <a:t>Selecting </a:t>
            </a:r>
            <a:r>
              <a:rPr lang="en-US" sz="3200" dirty="0"/>
              <a:t>the right MSG </a:t>
            </a:r>
            <a:r>
              <a:rPr lang="en-US" sz="3200" dirty="0" smtClean="0"/>
              <a:t>students</a:t>
            </a:r>
            <a:endParaRPr lang="en-US" sz="3200" dirty="0"/>
          </a:p>
        </p:txBody>
      </p:sp>
    </p:spTree>
    <p:extLst>
      <p:ext uri="{BB962C8B-B14F-4D97-AF65-F5344CB8AC3E}">
        <p14:creationId xmlns:p14="http://schemas.microsoft.com/office/powerpoint/2010/main" val="1009143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7086" y="1217134"/>
            <a:ext cx="6171913" cy="847999"/>
          </a:xfrm>
        </p:spPr>
        <p:txBody>
          <a:bodyPr/>
          <a:lstStyle/>
          <a:p>
            <a:r>
              <a:rPr lang="en-US" dirty="0" smtClean="0"/>
              <a:t>Considerations for Selecting MSGs</a:t>
            </a:r>
            <a:endParaRPr lang="en-US" dirty="0"/>
          </a:p>
        </p:txBody>
      </p:sp>
      <p:sp>
        <p:nvSpPr>
          <p:cNvPr id="4" name="Text Placeholder 3"/>
          <p:cNvSpPr>
            <a:spLocks noGrp="1"/>
          </p:cNvSpPr>
          <p:nvPr>
            <p:ph type="body" idx="1"/>
          </p:nvPr>
        </p:nvSpPr>
        <p:spPr/>
        <p:txBody>
          <a:bodyPr/>
          <a:lstStyle/>
          <a:p>
            <a:pPr marL="174625" indent="-174625">
              <a:buClr>
                <a:schemeClr val="accent1">
                  <a:lumMod val="20000"/>
                  <a:lumOff val="80000"/>
                </a:schemeClr>
              </a:buClr>
            </a:pPr>
            <a:r>
              <a:rPr lang="en-US" dirty="0" smtClean="0"/>
              <a:t>You need a strategy that will work for </a:t>
            </a:r>
            <a:r>
              <a:rPr lang="en-US" i="1" dirty="0" smtClean="0"/>
              <a:t>most students.  </a:t>
            </a:r>
            <a:r>
              <a:rPr lang="en-US" dirty="0" smtClean="0"/>
              <a:t>What is it?</a:t>
            </a:r>
          </a:p>
          <a:p>
            <a:pPr marL="174625" indent="-174625">
              <a:buClr>
                <a:schemeClr val="accent1">
                  <a:lumMod val="20000"/>
                  <a:lumOff val="80000"/>
                </a:schemeClr>
              </a:buClr>
            </a:pPr>
            <a:r>
              <a:rPr lang="en-US" dirty="0"/>
              <a:t>Who will be responsible for making the decision?</a:t>
            </a:r>
          </a:p>
          <a:p>
            <a:pPr marL="174625" indent="-174625">
              <a:buClr>
                <a:schemeClr val="accent1">
                  <a:lumMod val="20000"/>
                  <a:lumOff val="80000"/>
                </a:schemeClr>
              </a:buClr>
            </a:pPr>
            <a:r>
              <a:rPr lang="en-US" dirty="0" smtClean="0"/>
              <a:t>How will that be communicated to staff &amp; students ?</a:t>
            </a:r>
          </a:p>
          <a:p>
            <a:pPr marL="174625" indent="-174625">
              <a:buClr>
                <a:schemeClr val="accent1">
                  <a:lumMod val="20000"/>
                  <a:lumOff val="80000"/>
                </a:schemeClr>
              </a:buClr>
            </a:pPr>
            <a:r>
              <a:rPr lang="en-US" dirty="0" smtClean="0"/>
              <a:t>Who will be responsible for carrying out the decision, and monitoring it?</a:t>
            </a:r>
          </a:p>
          <a:p>
            <a:pPr marL="174625" indent="-174625">
              <a:buClr>
                <a:schemeClr val="accent1">
                  <a:lumMod val="20000"/>
                  <a:lumOff val="80000"/>
                </a:schemeClr>
              </a:buClr>
            </a:pPr>
            <a:r>
              <a:rPr lang="en-US" dirty="0" smtClean="0"/>
              <a:t>What is the plan for changing mid-course? </a:t>
            </a:r>
            <a:endParaRPr lang="en-US" dirty="0"/>
          </a:p>
        </p:txBody>
      </p:sp>
    </p:spTree>
    <p:extLst>
      <p:ext uri="{BB962C8B-B14F-4D97-AF65-F5344CB8AC3E}">
        <p14:creationId xmlns:p14="http://schemas.microsoft.com/office/powerpoint/2010/main" val="3566577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Options</a:t>
            </a:r>
            <a:endParaRPr lang="en-US" dirty="0"/>
          </a:p>
        </p:txBody>
      </p:sp>
      <p:sp>
        <p:nvSpPr>
          <p:cNvPr id="3" name="Text Placeholder 2"/>
          <p:cNvSpPr>
            <a:spLocks noGrp="1"/>
          </p:cNvSpPr>
          <p:nvPr>
            <p:ph type="body" idx="1"/>
          </p:nvPr>
        </p:nvSpPr>
        <p:spPr/>
        <p:txBody>
          <a:bodyPr/>
          <a:lstStyle/>
          <a:p>
            <a:pPr>
              <a:buClr>
                <a:schemeClr val="accent1">
                  <a:lumMod val="20000"/>
                  <a:lumOff val="80000"/>
                </a:schemeClr>
              </a:buClr>
            </a:pPr>
            <a:r>
              <a:rPr lang="en-US" dirty="0" smtClean="0"/>
              <a:t> Consider developing a “default plan” to assigning an MSG at placement</a:t>
            </a:r>
            <a:br>
              <a:rPr lang="en-US" dirty="0" smtClean="0"/>
            </a:br>
            <a:endParaRPr lang="en-US" dirty="0" smtClean="0"/>
          </a:p>
          <a:p>
            <a:pPr>
              <a:buClr>
                <a:schemeClr val="accent1">
                  <a:lumMod val="20000"/>
                  <a:lumOff val="80000"/>
                </a:schemeClr>
              </a:buClr>
            </a:pPr>
            <a:r>
              <a:rPr lang="en-US" dirty="0" smtClean="0"/>
              <a:t> Think of what is the most-likely best-bet for MSG</a:t>
            </a:r>
            <a:br>
              <a:rPr lang="en-US" dirty="0" smtClean="0"/>
            </a:br>
            <a:endParaRPr lang="en-US" dirty="0" smtClean="0"/>
          </a:p>
          <a:p>
            <a:pPr>
              <a:buClr>
                <a:schemeClr val="accent1">
                  <a:lumMod val="20000"/>
                  <a:lumOff val="80000"/>
                </a:schemeClr>
              </a:buClr>
            </a:pPr>
            <a:r>
              <a:rPr lang="en-US" dirty="0" smtClean="0"/>
              <a:t> There will always be exceptions or changes to the default best bet</a:t>
            </a:r>
            <a:endParaRPr lang="en-US" dirty="0"/>
          </a:p>
        </p:txBody>
      </p:sp>
    </p:spTree>
    <p:extLst>
      <p:ext uri="{BB962C8B-B14F-4D97-AF65-F5344CB8AC3E}">
        <p14:creationId xmlns:p14="http://schemas.microsoft.com/office/powerpoint/2010/main" val="8579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6" name="Straight Connector 15" title="Line"/>
          <p:cNvCxnSpPr/>
          <p:nvPr/>
        </p:nvCxnSpPr>
        <p:spPr>
          <a:xfrm>
            <a:off x="1219200" y="4867606"/>
            <a:ext cx="746999" cy="4948"/>
          </a:xfrm>
          <a:prstGeom prst="line">
            <a:avLst/>
          </a:prstGeom>
          <a:ln>
            <a:solidFill>
              <a:schemeClr val="accent4">
                <a:lumMod val="60000"/>
                <a:lumOff val="4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21" name="Straight Connector 20" title="Line"/>
          <p:cNvCxnSpPr/>
          <p:nvPr/>
        </p:nvCxnSpPr>
        <p:spPr>
          <a:xfrm>
            <a:off x="1295400" y="2697830"/>
            <a:ext cx="685800" cy="409"/>
          </a:xfrm>
          <a:prstGeom prst="line">
            <a:avLst/>
          </a:prstGeom>
          <a:ln>
            <a:solidFill>
              <a:schemeClr val="accent4">
                <a:lumMod val="60000"/>
                <a:lumOff val="4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4" name="Rectangle 3"/>
          <p:cNvSpPr/>
          <p:nvPr/>
        </p:nvSpPr>
        <p:spPr>
          <a:xfrm>
            <a:off x="457200" y="1696451"/>
            <a:ext cx="1295400" cy="2164415"/>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General Student Population</a:t>
            </a:r>
          </a:p>
          <a:p>
            <a:pPr algn="ctr"/>
            <a:endParaRPr lang="en-US" dirty="0"/>
          </a:p>
          <a:p>
            <a:pPr algn="ctr"/>
            <a:r>
              <a:rPr lang="en-US" dirty="0" smtClean="0"/>
              <a:t>(No immediate HSE/Career Pathways objectives)</a:t>
            </a:r>
            <a:endParaRPr lang="en-US" dirty="0"/>
          </a:p>
        </p:txBody>
      </p:sp>
      <p:sp>
        <p:nvSpPr>
          <p:cNvPr id="8" name="Rectangle 7"/>
          <p:cNvSpPr/>
          <p:nvPr/>
        </p:nvSpPr>
        <p:spPr>
          <a:xfrm>
            <a:off x="2036326" y="2526886"/>
            <a:ext cx="1849873" cy="292514"/>
          </a:xfrm>
          <a:prstGeom prst="rect">
            <a:avLst/>
          </a:prstGeom>
          <a:solidFill>
            <a:schemeClr val="accent1">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1a</a:t>
            </a:r>
            <a:r>
              <a:rPr lang="en-US" sz="1050" dirty="0" smtClean="0">
                <a:solidFill>
                  <a:schemeClr val="bg1"/>
                </a:solidFill>
              </a:rPr>
              <a:t>: </a:t>
            </a:r>
            <a:r>
              <a:rPr lang="en-US" sz="1050" dirty="0" smtClean="0"/>
              <a:t>Pre/Post Test</a:t>
            </a:r>
            <a:endParaRPr lang="en-US" sz="1050" dirty="0"/>
          </a:p>
        </p:txBody>
      </p:sp>
      <p:sp>
        <p:nvSpPr>
          <p:cNvPr id="9" name="Rectangle 8"/>
          <p:cNvSpPr/>
          <p:nvPr/>
        </p:nvSpPr>
        <p:spPr>
          <a:xfrm>
            <a:off x="2057400" y="4709742"/>
            <a:ext cx="1805689" cy="315212"/>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2</a:t>
            </a:r>
            <a:r>
              <a:rPr lang="en-US" sz="1050" dirty="0">
                <a:solidFill>
                  <a:schemeClr val="tx1"/>
                </a:solidFill>
              </a:rPr>
              <a:t> </a:t>
            </a:r>
            <a:r>
              <a:rPr lang="en-US" sz="1050" dirty="0" smtClean="0">
                <a:solidFill>
                  <a:schemeClr val="bg1"/>
                </a:solidFill>
              </a:rPr>
              <a:t>: </a:t>
            </a:r>
            <a:r>
              <a:rPr lang="en-US" sz="1050" dirty="0" smtClean="0"/>
              <a:t>Obtain HSE</a:t>
            </a:r>
            <a:endParaRPr lang="en-US" sz="1050" dirty="0"/>
          </a:p>
        </p:txBody>
      </p:sp>
      <p:sp>
        <p:nvSpPr>
          <p:cNvPr id="12" name="Rectangle 11"/>
          <p:cNvSpPr/>
          <p:nvPr/>
        </p:nvSpPr>
        <p:spPr>
          <a:xfrm>
            <a:off x="442199" y="4557342"/>
            <a:ext cx="1295400" cy="609600"/>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HSE Goal</a:t>
            </a:r>
            <a:endParaRPr lang="en-US" dirty="0"/>
          </a:p>
        </p:txBody>
      </p:sp>
      <p:sp>
        <p:nvSpPr>
          <p:cNvPr id="13" name="Rectangle 12"/>
          <p:cNvSpPr/>
          <p:nvPr/>
        </p:nvSpPr>
        <p:spPr>
          <a:xfrm>
            <a:off x="2032000" y="1399543"/>
            <a:ext cx="1930399" cy="296908"/>
          </a:xfrm>
          <a:prstGeom prst="rect">
            <a:avLst/>
          </a:prstGeom>
          <a:solidFill>
            <a:schemeClr val="accent2">
              <a:lumMod val="20000"/>
              <a:lumOff val="8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dirty="0" smtClean="0">
                <a:solidFill>
                  <a:schemeClr val="tx1"/>
                </a:solidFill>
              </a:rPr>
              <a:t>Default Option</a:t>
            </a:r>
            <a:endParaRPr lang="en-US" sz="1800" dirty="0">
              <a:solidFill>
                <a:schemeClr val="tx1"/>
              </a:solidFill>
            </a:endParaRPr>
          </a:p>
        </p:txBody>
      </p:sp>
      <p:sp>
        <p:nvSpPr>
          <p:cNvPr id="14" name="Rectangle 13"/>
          <p:cNvSpPr/>
          <p:nvPr/>
        </p:nvSpPr>
        <p:spPr>
          <a:xfrm>
            <a:off x="7543800" y="2431595"/>
            <a:ext cx="1295400" cy="609600"/>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a:t>Type 5: Passing </a:t>
            </a:r>
            <a:r>
              <a:rPr lang="en-US" sz="1050" dirty="0" smtClean="0"/>
              <a:t>of Knowledge-Based Exam</a:t>
            </a:r>
            <a:endParaRPr lang="en-US" sz="1050" dirty="0"/>
          </a:p>
        </p:txBody>
      </p:sp>
      <p:sp>
        <p:nvSpPr>
          <p:cNvPr id="22" name="Title 21"/>
          <p:cNvSpPr>
            <a:spLocks noGrp="1"/>
          </p:cNvSpPr>
          <p:nvPr>
            <p:ph type="ctrTitle"/>
          </p:nvPr>
        </p:nvSpPr>
        <p:spPr>
          <a:xfrm>
            <a:off x="594599" y="303982"/>
            <a:ext cx="7787401" cy="762818"/>
          </a:xfrm>
        </p:spPr>
        <p:txBody>
          <a:bodyPr/>
          <a:lstStyle/>
          <a:p>
            <a:r>
              <a:rPr lang="en-US" dirty="0" smtClean="0"/>
              <a:t>Sample Default Strategy </a:t>
            </a:r>
            <a:br>
              <a:rPr lang="en-US" dirty="0" smtClean="0"/>
            </a:br>
            <a:r>
              <a:rPr lang="en-US" sz="2000" b="0" dirty="0" smtClean="0"/>
              <a:t>What is the default option for students when they start? </a:t>
            </a:r>
            <a:endParaRPr lang="en-US" sz="2400" b="0" dirty="0"/>
          </a:p>
        </p:txBody>
      </p:sp>
      <p:sp>
        <p:nvSpPr>
          <p:cNvPr id="23" name="Rectangle 22"/>
          <p:cNvSpPr/>
          <p:nvPr/>
        </p:nvSpPr>
        <p:spPr>
          <a:xfrm>
            <a:off x="5430673" y="1399543"/>
            <a:ext cx="1835751" cy="304800"/>
          </a:xfrm>
          <a:prstGeom prst="rect">
            <a:avLst/>
          </a:prstGeom>
          <a:solidFill>
            <a:schemeClr val="accent2">
              <a:lumMod val="20000"/>
              <a:lumOff val="8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dirty="0" smtClean="0">
                <a:solidFill>
                  <a:schemeClr val="tx1"/>
                </a:solidFill>
              </a:rPr>
              <a:t>Other Options</a:t>
            </a:r>
            <a:endParaRPr lang="en-US" sz="1800" dirty="0">
              <a:solidFill>
                <a:schemeClr val="tx1"/>
              </a:solidFill>
            </a:endParaRPr>
          </a:p>
        </p:txBody>
      </p:sp>
      <p:cxnSp>
        <p:nvCxnSpPr>
          <p:cNvPr id="38" name="Straight Connector 37" title="Line"/>
          <p:cNvCxnSpPr>
            <a:stCxn id="8" idx="3"/>
            <a:endCxn id="97" idx="1"/>
          </p:cNvCxnSpPr>
          <p:nvPr/>
        </p:nvCxnSpPr>
        <p:spPr>
          <a:xfrm flipV="1">
            <a:off x="3886199" y="2204594"/>
            <a:ext cx="1574537" cy="468549"/>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cxnSp>
        <p:nvCxnSpPr>
          <p:cNvPr id="65" name="Straight Connector 64" title="Line"/>
          <p:cNvCxnSpPr/>
          <p:nvPr/>
        </p:nvCxnSpPr>
        <p:spPr>
          <a:xfrm flipV="1">
            <a:off x="3925850" y="2703029"/>
            <a:ext cx="1618648" cy="1"/>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sp>
        <p:nvSpPr>
          <p:cNvPr id="72" name="Rectangle 71"/>
          <p:cNvSpPr/>
          <p:nvPr/>
        </p:nvSpPr>
        <p:spPr>
          <a:xfrm>
            <a:off x="5562600" y="2538122"/>
            <a:ext cx="1447088" cy="35747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Student enters </a:t>
            </a:r>
            <a:br>
              <a:rPr lang="en-US" sz="1100" dirty="0" smtClean="0">
                <a:solidFill>
                  <a:schemeClr val="bg1"/>
                </a:solidFill>
              </a:rPr>
            </a:br>
            <a:r>
              <a:rPr lang="en-US" sz="1100" dirty="0" smtClean="0">
                <a:solidFill>
                  <a:schemeClr val="bg1"/>
                </a:solidFill>
              </a:rPr>
              <a:t>IET</a:t>
            </a:r>
            <a:endParaRPr lang="en-US" sz="1100" dirty="0">
              <a:solidFill>
                <a:schemeClr val="bg1"/>
              </a:solidFill>
            </a:endParaRPr>
          </a:p>
        </p:txBody>
      </p:sp>
      <p:sp>
        <p:nvSpPr>
          <p:cNvPr id="76" name="Rectangle 75"/>
          <p:cNvSpPr/>
          <p:nvPr/>
        </p:nvSpPr>
        <p:spPr>
          <a:xfrm>
            <a:off x="5455619" y="4137650"/>
            <a:ext cx="1835586" cy="276183"/>
          </a:xfrm>
          <a:prstGeom prst="rect">
            <a:avLst/>
          </a:prstGeom>
          <a:solidFill>
            <a:schemeClr val="accent1">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1a: Pre/Post Test</a:t>
            </a:r>
            <a:endParaRPr lang="en-US" sz="1050" dirty="0"/>
          </a:p>
        </p:txBody>
      </p:sp>
      <p:sp>
        <p:nvSpPr>
          <p:cNvPr id="97" name="Rectangle 96"/>
          <p:cNvSpPr/>
          <p:nvPr/>
        </p:nvSpPr>
        <p:spPr>
          <a:xfrm>
            <a:off x="5460736" y="2046988"/>
            <a:ext cx="1805689" cy="315212"/>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2</a:t>
            </a:r>
            <a:r>
              <a:rPr lang="en-US" sz="1050" dirty="0">
                <a:solidFill>
                  <a:schemeClr val="tx1"/>
                </a:solidFill>
              </a:rPr>
              <a:t> </a:t>
            </a:r>
            <a:r>
              <a:rPr lang="en-US" sz="1050" dirty="0" smtClean="0">
                <a:solidFill>
                  <a:schemeClr val="bg1"/>
                </a:solidFill>
              </a:rPr>
              <a:t>: </a:t>
            </a:r>
            <a:r>
              <a:rPr lang="en-US" sz="1050" dirty="0" smtClean="0"/>
              <a:t>Obtain HSE</a:t>
            </a:r>
            <a:endParaRPr lang="en-US" sz="1050" dirty="0"/>
          </a:p>
        </p:txBody>
      </p:sp>
      <p:cxnSp>
        <p:nvCxnSpPr>
          <p:cNvPr id="103" name="Straight Connector 102" title="Line"/>
          <p:cNvCxnSpPr/>
          <p:nvPr/>
        </p:nvCxnSpPr>
        <p:spPr>
          <a:xfrm>
            <a:off x="3896457" y="2736395"/>
            <a:ext cx="1554019" cy="556816"/>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sp>
        <p:nvSpPr>
          <p:cNvPr id="118" name="Rectangle 117"/>
          <p:cNvSpPr/>
          <p:nvPr/>
        </p:nvSpPr>
        <p:spPr>
          <a:xfrm>
            <a:off x="5473956" y="5133849"/>
            <a:ext cx="1817249" cy="287807"/>
          </a:xfrm>
          <a:prstGeom prst="rect">
            <a:avLst/>
          </a:prstGeom>
          <a:solidFill>
            <a:srgbClr val="CC2E2E"/>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solidFill>
                  <a:schemeClr val="bg1"/>
                </a:solidFill>
              </a:rPr>
              <a:t>Type 1b: Exit &amp; </a:t>
            </a:r>
            <a:r>
              <a:rPr lang="en-US" sz="1050" dirty="0" err="1" smtClean="0">
                <a:solidFill>
                  <a:schemeClr val="bg1"/>
                </a:solidFill>
              </a:rPr>
              <a:t>Postsec</a:t>
            </a:r>
            <a:r>
              <a:rPr lang="en-US" sz="1050" dirty="0" smtClean="0">
                <a:solidFill>
                  <a:schemeClr val="bg1"/>
                </a:solidFill>
              </a:rPr>
              <a:t>.</a:t>
            </a:r>
            <a:endParaRPr lang="en-US" sz="1050" dirty="0">
              <a:solidFill>
                <a:schemeClr val="bg1"/>
              </a:solidFill>
            </a:endParaRPr>
          </a:p>
        </p:txBody>
      </p:sp>
      <p:sp>
        <p:nvSpPr>
          <p:cNvPr id="122" name="Rectangle 121"/>
          <p:cNvSpPr/>
          <p:nvPr/>
        </p:nvSpPr>
        <p:spPr>
          <a:xfrm>
            <a:off x="3441828" y="5913770"/>
            <a:ext cx="1295400" cy="609600"/>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5: Passing of Knowledge-Based Exam</a:t>
            </a:r>
            <a:endParaRPr lang="en-US" sz="1050" dirty="0"/>
          </a:p>
        </p:txBody>
      </p:sp>
      <p:cxnSp>
        <p:nvCxnSpPr>
          <p:cNvPr id="131" name="Straight Connector 130" title="Line"/>
          <p:cNvCxnSpPr/>
          <p:nvPr/>
        </p:nvCxnSpPr>
        <p:spPr>
          <a:xfrm>
            <a:off x="7091796" y="2701202"/>
            <a:ext cx="331342" cy="1827"/>
          </a:xfrm>
          <a:prstGeom prst="line">
            <a:avLst/>
          </a:prstGeom>
          <a:ln>
            <a:solidFill>
              <a:schemeClr val="accent4">
                <a:lumMod val="60000"/>
                <a:lumOff val="40000"/>
              </a:schemeClr>
            </a:solidFill>
            <a:prstDash val="dash"/>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02" name="Rectangle 101"/>
          <p:cNvSpPr/>
          <p:nvPr/>
        </p:nvSpPr>
        <p:spPr>
          <a:xfrm>
            <a:off x="5440218" y="3086055"/>
            <a:ext cx="1817249" cy="287807"/>
          </a:xfrm>
          <a:prstGeom prst="rect">
            <a:avLst/>
          </a:prstGeom>
          <a:solidFill>
            <a:srgbClr val="CC2E2E"/>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solidFill>
                  <a:schemeClr val="bg1"/>
                </a:solidFill>
              </a:rPr>
              <a:t>Type 1b: Exit &amp; </a:t>
            </a:r>
            <a:r>
              <a:rPr lang="en-US" sz="1050" dirty="0" err="1" smtClean="0">
                <a:solidFill>
                  <a:schemeClr val="bg1"/>
                </a:solidFill>
              </a:rPr>
              <a:t>Postsec</a:t>
            </a:r>
            <a:r>
              <a:rPr lang="en-US" sz="1050" dirty="0" smtClean="0">
                <a:solidFill>
                  <a:schemeClr val="bg1"/>
                </a:solidFill>
              </a:rPr>
              <a:t>.</a:t>
            </a:r>
            <a:endParaRPr lang="en-US" sz="1050" dirty="0">
              <a:solidFill>
                <a:schemeClr val="bg1"/>
              </a:solidFill>
            </a:endParaRPr>
          </a:p>
        </p:txBody>
      </p:sp>
      <p:cxnSp>
        <p:nvCxnSpPr>
          <p:cNvPr id="134" name="Straight Connector 133" title="Line"/>
          <p:cNvCxnSpPr/>
          <p:nvPr/>
        </p:nvCxnSpPr>
        <p:spPr>
          <a:xfrm flipV="1">
            <a:off x="1219200" y="5670793"/>
            <a:ext cx="746999" cy="425207"/>
          </a:xfrm>
          <a:prstGeom prst="line">
            <a:avLst/>
          </a:prstGeom>
          <a:ln>
            <a:solidFill>
              <a:schemeClr val="accent4">
                <a:lumMod val="60000"/>
                <a:lumOff val="4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35" name="Rectangle 134"/>
          <p:cNvSpPr/>
          <p:nvPr/>
        </p:nvSpPr>
        <p:spPr>
          <a:xfrm>
            <a:off x="2049469" y="5445742"/>
            <a:ext cx="1817249" cy="287807"/>
          </a:xfrm>
          <a:prstGeom prst="rect">
            <a:avLst/>
          </a:prstGeom>
          <a:solidFill>
            <a:srgbClr val="CC2E2E"/>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solidFill>
                  <a:schemeClr val="bg1"/>
                </a:solidFill>
              </a:rPr>
              <a:t>Type 1b: Exit &amp; </a:t>
            </a:r>
            <a:r>
              <a:rPr lang="en-US" sz="1050" dirty="0" err="1" smtClean="0">
                <a:solidFill>
                  <a:schemeClr val="bg1"/>
                </a:solidFill>
              </a:rPr>
              <a:t>Postsec</a:t>
            </a:r>
            <a:r>
              <a:rPr lang="en-US" sz="1050" dirty="0" smtClean="0">
                <a:solidFill>
                  <a:schemeClr val="bg1"/>
                </a:solidFill>
              </a:rPr>
              <a:t>.</a:t>
            </a:r>
            <a:endParaRPr lang="en-US" sz="1050" dirty="0">
              <a:solidFill>
                <a:schemeClr val="bg1"/>
              </a:solidFill>
            </a:endParaRPr>
          </a:p>
        </p:txBody>
      </p:sp>
      <p:sp>
        <p:nvSpPr>
          <p:cNvPr id="138" name="Rectangle 137"/>
          <p:cNvSpPr/>
          <p:nvPr/>
        </p:nvSpPr>
        <p:spPr>
          <a:xfrm>
            <a:off x="5563312" y="4648200"/>
            <a:ext cx="1447088" cy="35747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Student enters </a:t>
            </a:r>
            <a:br>
              <a:rPr lang="en-US" sz="1100" dirty="0" smtClean="0">
                <a:solidFill>
                  <a:schemeClr val="bg1"/>
                </a:solidFill>
              </a:rPr>
            </a:br>
            <a:r>
              <a:rPr lang="en-US" sz="1100" dirty="0" smtClean="0">
                <a:solidFill>
                  <a:schemeClr val="bg1"/>
                </a:solidFill>
              </a:rPr>
              <a:t>IET</a:t>
            </a:r>
            <a:endParaRPr lang="en-US" sz="1100" dirty="0">
              <a:solidFill>
                <a:schemeClr val="bg1"/>
              </a:solidFill>
            </a:endParaRPr>
          </a:p>
        </p:txBody>
      </p:sp>
      <p:cxnSp>
        <p:nvCxnSpPr>
          <p:cNvPr id="139" name="Straight Connector 138" title="Line"/>
          <p:cNvCxnSpPr/>
          <p:nvPr/>
        </p:nvCxnSpPr>
        <p:spPr>
          <a:xfrm>
            <a:off x="7141318" y="4779347"/>
            <a:ext cx="331342" cy="1827"/>
          </a:xfrm>
          <a:prstGeom prst="line">
            <a:avLst/>
          </a:prstGeom>
          <a:ln>
            <a:solidFill>
              <a:schemeClr val="accent4">
                <a:lumMod val="60000"/>
                <a:lumOff val="40000"/>
              </a:schemeClr>
            </a:solidFill>
            <a:prstDash val="dash"/>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41" name="Straight Connector 140" title="Line"/>
          <p:cNvCxnSpPr/>
          <p:nvPr/>
        </p:nvCxnSpPr>
        <p:spPr>
          <a:xfrm>
            <a:off x="1470187" y="6021817"/>
            <a:ext cx="534824" cy="260156"/>
          </a:xfrm>
          <a:prstGeom prst="line">
            <a:avLst/>
          </a:prstGeom>
          <a:ln>
            <a:solidFill>
              <a:schemeClr val="accent4">
                <a:lumMod val="60000"/>
                <a:lumOff val="4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5" name="Rectangle 4"/>
          <p:cNvSpPr/>
          <p:nvPr/>
        </p:nvSpPr>
        <p:spPr>
          <a:xfrm>
            <a:off x="442199" y="5657349"/>
            <a:ext cx="1295400" cy="591051"/>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Transitions/ On-Ramp</a:t>
            </a:r>
            <a:endParaRPr lang="en-US" dirty="0"/>
          </a:p>
        </p:txBody>
      </p:sp>
      <p:sp>
        <p:nvSpPr>
          <p:cNvPr id="143" name="Rectangle 142"/>
          <p:cNvSpPr/>
          <p:nvPr/>
        </p:nvSpPr>
        <p:spPr>
          <a:xfrm>
            <a:off x="1905712" y="6119522"/>
            <a:ext cx="1447088" cy="35747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Student enters </a:t>
            </a:r>
            <a:br>
              <a:rPr lang="en-US" sz="1100" dirty="0" smtClean="0">
                <a:solidFill>
                  <a:schemeClr val="bg1"/>
                </a:solidFill>
              </a:rPr>
            </a:br>
            <a:r>
              <a:rPr lang="en-US" sz="1100" dirty="0" smtClean="0">
                <a:solidFill>
                  <a:schemeClr val="bg1"/>
                </a:solidFill>
              </a:rPr>
              <a:t>IET </a:t>
            </a:r>
            <a:endParaRPr lang="en-US" sz="1100" dirty="0">
              <a:solidFill>
                <a:schemeClr val="bg1"/>
              </a:solidFill>
            </a:endParaRPr>
          </a:p>
        </p:txBody>
      </p:sp>
      <p:cxnSp>
        <p:nvCxnSpPr>
          <p:cNvPr id="145" name="Straight Connector 144" title="Line"/>
          <p:cNvCxnSpPr/>
          <p:nvPr/>
        </p:nvCxnSpPr>
        <p:spPr>
          <a:xfrm>
            <a:off x="3213228" y="6240683"/>
            <a:ext cx="191085" cy="7717"/>
          </a:xfrm>
          <a:prstGeom prst="line">
            <a:avLst/>
          </a:prstGeom>
          <a:ln>
            <a:solidFill>
              <a:schemeClr val="accent1">
                <a:lumMod val="40000"/>
                <a:lumOff val="6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157" name="Straight Connector 156" title="Line"/>
          <p:cNvCxnSpPr/>
          <p:nvPr/>
        </p:nvCxnSpPr>
        <p:spPr>
          <a:xfrm flipV="1">
            <a:off x="3886200" y="4384835"/>
            <a:ext cx="1574537" cy="468549"/>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cxnSp>
        <p:nvCxnSpPr>
          <p:cNvPr id="158" name="Straight Connector 157" title="Line"/>
          <p:cNvCxnSpPr/>
          <p:nvPr/>
        </p:nvCxnSpPr>
        <p:spPr>
          <a:xfrm flipV="1">
            <a:off x="3925851" y="4883270"/>
            <a:ext cx="1618648" cy="1"/>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cxnSp>
        <p:nvCxnSpPr>
          <p:cNvPr id="159" name="Straight Connector 158" title="Line"/>
          <p:cNvCxnSpPr/>
          <p:nvPr/>
        </p:nvCxnSpPr>
        <p:spPr>
          <a:xfrm>
            <a:off x="3886200" y="4853384"/>
            <a:ext cx="1554019" cy="556816"/>
          </a:xfrm>
          <a:prstGeom prst="line">
            <a:avLst/>
          </a:prstGeom>
          <a:ln>
            <a:solidFill>
              <a:schemeClr val="accent4">
                <a:lumMod val="60000"/>
                <a:lumOff val="40000"/>
              </a:schemeClr>
            </a:solidFill>
            <a:prstDash val="dash"/>
          </a:ln>
        </p:spPr>
        <p:style>
          <a:lnRef idx="2">
            <a:schemeClr val="accent3"/>
          </a:lnRef>
          <a:fillRef idx="0">
            <a:schemeClr val="accent3"/>
          </a:fillRef>
          <a:effectRef idx="1">
            <a:schemeClr val="accent3"/>
          </a:effectRef>
          <a:fontRef idx="minor">
            <a:schemeClr val="tx1"/>
          </a:fontRef>
        </p:style>
      </p:cxnSp>
      <p:sp>
        <p:nvSpPr>
          <p:cNvPr id="160" name="Rectangle 159"/>
          <p:cNvSpPr/>
          <p:nvPr/>
        </p:nvSpPr>
        <p:spPr>
          <a:xfrm>
            <a:off x="7543800" y="4440577"/>
            <a:ext cx="1295400" cy="609600"/>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a:t>Type 5: Passing </a:t>
            </a:r>
            <a:r>
              <a:rPr lang="en-US" sz="1050" dirty="0" smtClean="0"/>
              <a:t>of Knowledge-Based Exam</a:t>
            </a:r>
            <a:endParaRPr lang="en-US" sz="1050" dirty="0"/>
          </a:p>
        </p:txBody>
      </p:sp>
    </p:spTree>
    <p:extLst>
      <p:ext uri="{BB962C8B-B14F-4D97-AF65-F5344CB8AC3E}">
        <p14:creationId xmlns:p14="http://schemas.microsoft.com/office/powerpoint/2010/main" val="282998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7"/>
          <p:cNvSpPr/>
          <p:nvPr/>
        </p:nvSpPr>
        <p:spPr>
          <a:xfrm>
            <a:off x="6877410" y="2180255"/>
            <a:ext cx="1849873" cy="292514"/>
          </a:xfrm>
          <a:prstGeom prst="rect">
            <a:avLst/>
          </a:prstGeom>
          <a:solidFill>
            <a:schemeClr val="accent1">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1a</a:t>
            </a:r>
            <a:r>
              <a:rPr lang="en-US" sz="1050" dirty="0" smtClean="0">
                <a:solidFill>
                  <a:schemeClr val="bg1"/>
                </a:solidFill>
              </a:rPr>
              <a:t>: </a:t>
            </a:r>
            <a:r>
              <a:rPr lang="en-US" sz="1050" dirty="0" smtClean="0"/>
              <a:t>Pre/Post Test</a:t>
            </a:r>
            <a:endParaRPr lang="en-US" sz="1050" dirty="0"/>
          </a:p>
        </p:txBody>
      </p:sp>
      <p:sp>
        <p:nvSpPr>
          <p:cNvPr id="9" name="Rectangle 8"/>
          <p:cNvSpPr/>
          <p:nvPr/>
        </p:nvSpPr>
        <p:spPr>
          <a:xfrm>
            <a:off x="2299271" y="4126232"/>
            <a:ext cx="1860553" cy="339932"/>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2</a:t>
            </a:r>
            <a:r>
              <a:rPr lang="en-US" sz="1050" dirty="0">
                <a:solidFill>
                  <a:schemeClr val="tx1"/>
                </a:solidFill>
              </a:rPr>
              <a:t> </a:t>
            </a:r>
            <a:r>
              <a:rPr lang="en-US" sz="1050" dirty="0" smtClean="0">
                <a:solidFill>
                  <a:schemeClr val="bg1"/>
                </a:solidFill>
              </a:rPr>
              <a:t>: </a:t>
            </a:r>
            <a:r>
              <a:rPr lang="en-US" sz="1050" dirty="0" smtClean="0"/>
              <a:t>Obtain HSE</a:t>
            </a:r>
            <a:endParaRPr lang="en-US" sz="1050" dirty="0"/>
          </a:p>
        </p:txBody>
      </p:sp>
      <p:sp>
        <p:nvSpPr>
          <p:cNvPr id="13" name="Rectangle 12"/>
          <p:cNvSpPr/>
          <p:nvPr/>
        </p:nvSpPr>
        <p:spPr>
          <a:xfrm>
            <a:off x="3073400" y="1436114"/>
            <a:ext cx="1930399" cy="296908"/>
          </a:xfrm>
          <a:prstGeom prst="rect">
            <a:avLst/>
          </a:prstGeom>
          <a:solidFill>
            <a:schemeClr val="accent4">
              <a:lumMod val="20000"/>
              <a:lumOff val="8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dirty="0" smtClean="0">
                <a:solidFill>
                  <a:schemeClr val="tx1"/>
                </a:solidFill>
              </a:rPr>
              <a:t>Default Option</a:t>
            </a:r>
            <a:endParaRPr lang="en-US" sz="1800" dirty="0">
              <a:solidFill>
                <a:schemeClr val="tx1"/>
              </a:solidFill>
            </a:endParaRPr>
          </a:p>
        </p:txBody>
      </p:sp>
      <p:sp>
        <p:nvSpPr>
          <p:cNvPr id="22" name="Title 21"/>
          <p:cNvSpPr>
            <a:spLocks noGrp="1"/>
          </p:cNvSpPr>
          <p:nvPr>
            <p:ph type="ctrTitle"/>
          </p:nvPr>
        </p:nvSpPr>
        <p:spPr>
          <a:xfrm>
            <a:off x="594599" y="303982"/>
            <a:ext cx="7787401" cy="762818"/>
          </a:xfrm>
        </p:spPr>
        <p:txBody>
          <a:bodyPr/>
          <a:lstStyle/>
          <a:p>
            <a:r>
              <a:rPr lang="en-US" sz="4400" dirty="0" smtClean="0"/>
              <a:t>Default Strategy 2 </a:t>
            </a:r>
            <a:br>
              <a:rPr lang="en-US" sz="4400" dirty="0" smtClean="0"/>
            </a:br>
            <a:r>
              <a:rPr lang="en-US" sz="2000" b="0" dirty="0" smtClean="0"/>
              <a:t>What is the default options </a:t>
            </a:r>
            <a:r>
              <a:rPr lang="en-US" sz="2000" b="0" dirty="0"/>
              <a:t>f</a:t>
            </a:r>
            <a:r>
              <a:rPr lang="en-US" sz="2000" b="0" dirty="0" smtClean="0"/>
              <a:t>or career pathways and intensive?</a:t>
            </a:r>
            <a:r>
              <a:rPr lang="en-US" sz="2400" b="0" dirty="0" smtClean="0"/>
              <a:t> </a:t>
            </a:r>
            <a:endParaRPr lang="en-US" sz="2400" b="0" dirty="0"/>
          </a:p>
        </p:txBody>
      </p:sp>
      <p:sp>
        <p:nvSpPr>
          <p:cNvPr id="23" name="Rectangle 22"/>
          <p:cNvSpPr/>
          <p:nvPr/>
        </p:nvSpPr>
        <p:spPr>
          <a:xfrm>
            <a:off x="6872171" y="1464522"/>
            <a:ext cx="1835751" cy="304800"/>
          </a:xfrm>
          <a:prstGeom prst="rect">
            <a:avLst/>
          </a:prstGeom>
          <a:solidFill>
            <a:schemeClr val="accent4">
              <a:lumMod val="20000"/>
              <a:lumOff val="8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dirty="0" smtClean="0">
                <a:solidFill>
                  <a:schemeClr val="tx1"/>
                </a:solidFill>
              </a:rPr>
              <a:t>Other Options</a:t>
            </a:r>
            <a:endParaRPr lang="en-US" sz="1800" dirty="0">
              <a:solidFill>
                <a:schemeClr val="tx1"/>
              </a:solidFill>
            </a:endParaRPr>
          </a:p>
        </p:txBody>
      </p:sp>
      <p:sp>
        <p:nvSpPr>
          <p:cNvPr id="138" name="Rectangle 137"/>
          <p:cNvSpPr/>
          <p:nvPr/>
        </p:nvSpPr>
        <p:spPr>
          <a:xfrm>
            <a:off x="2515312" y="3669180"/>
            <a:ext cx="1447088" cy="186757"/>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 </a:t>
            </a:r>
            <a:br>
              <a:rPr lang="en-US" sz="1100" dirty="0" smtClean="0">
                <a:solidFill>
                  <a:schemeClr val="bg1"/>
                </a:solidFill>
              </a:rPr>
            </a:br>
            <a:r>
              <a:rPr lang="en-US" sz="1100" dirty="0" smtClean="0">
                <a:solidFill>
                  <a:schemeClr val="bg1"/>
                </a:solidFill>
              </a:rPr>
              <a:t>IET, short-term w/employer</a:t>
            </a:r>
            <a:endParaRPr lang="en-US" sz="1100" dirty="0">
              <a:solidFill>
                <a:schemeClr val="bg1"/>
              </a:solidFill>
            </a:endParaRPr>
          </a:p>
        </p:txBody>
      </p:sp>
      <p:cxnSp>
        <p:nvCxnSpPr>
          <p:cNvPr id="40" name="Straight Connector 39" title="Line"/>
          <p:cNvCxnSpPr/>
          <p:nvPr/>
        </p:nvCxnSpPr>
        <p:spPr>
          <a:xfrm>
            <a:off x="1641463" y="2362200"/>
            <a:ext cx="1939937" cy="0"/>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2" name="Rectangle 11"/>
          <p:cNvSpPr/>
          <p:nvPr/>
        </p:nvSpPr>
        <p:spPr>
          <a:xfrm>
            <a:off x="381000" y="2057400"/>
            <a:ext cx="1295400" cy="609600"/>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IET</a:t>
            </a:r>
            <a:endParaRPr lang="en-US" dirty="0"/>
          </a:p>
        </p:txBody>
      </p:sp>
      <p:cxnSp>
        <p:nvCxnSpPr>
          <p:cNvPr id="43" name="Straight Connector 42" title="Line"/>
          <p:cNvCxnSpPr>
            <a:stCxn id="122" idx="3"/>
            <a:endCxn id="8" idx="1"/>
          </p:cNvCxnSpPr>
          <p:nvPr/>
        </p:nvCxnSpPr>
        <p:spPr>
          <a:xfrm>
            <a:off x="5495503" y="2325942"/>
            <a:ext cx="1381907" cy="570"/>
          </a:xfrm>
          <a:prstGeom prst="line">
            <a:avLst/>
          </a:prstGeom>
          <a:ln>
            <a:solidFill>
              <a:schemeClr val="accent1">
                <a:lumMod val="20000"/>
                <a:lumOff val="80000"/>
              </a:schemeClr>
            </a:solidFill>
            <a:prstDash val="dash"/>
            <a:tailEnd type="arrow"/>
          </a:ln>
        </p:spPr>
        <p:style>
          <a:lnRef idx="2">
            <a:schemeClr val="accent3"/>
          </a:lnRef>
          <a:fillRef idx="0">
            <a:schemeClr val="accent3"/>
          </a:fillRef>
          <a:effectRef idx="1">
            <a:schemeClr val="accent3"/>
          </a:effectRef>
          <a:fontRef idx="minor">
            <a:schemeClr val="tx1"/>
          </a:fontRef>
        </p:style>
      </p:cxnSp>
      <p:sp>
        <p:nvSpPr>
          <p:cNvPr id="122" name="Rectangle 121"/>
          <p:cNvSpPr/>
          <p:nvPr/>
        </p:nvSpPr>
        <p:spPr>
          <a:xfrm>
            <a:off x="3648497" y="2137284"/>
            <a:ext cx="1847006" cy="377316"/>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5: Passing of Knowledge-Based Exam</a:t>
            </a:r>
            <a:endParaRPr lang="en-US" sz="1050" dirty="0"/>
          </a:p>
        </p:txBody>
      </p:sp>
      <p:cxnSp>
        <p:nvCxnSpPr>
          <p:cNvPr id="48" name="Straight Connector 47" title="Line"/>
          <p:cNvCxnSpPr>
            <a:stCxn id="5" idx="3"/>
          </p:cNvCxnSpPr>
          <p:nvPr/>
        </p:nvCxnSpPr>
        <p:spPr>
          <a:xfrm flipV="1">
            <a:off x="1688398" y="3368087"/>
            <a:ext cx="500058" cy="394717"/>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49" name="Straight Connector 48" title="Line"/>
          <p:cNvCxnSpPr>
            <a:stCxn id="5" idx="3"/>
          </p:cNvCxnSpPr>
          <p:nvPr/>
        </p:nvCxnSpPr>
        <p:spPr>
          <a:xfrm>
            <a:off x="1688398" y="3762804"/>
            <a:ext cx="491945" cy="356910"/>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5" name="Rectangle 4"/>
          <p:cNvSpPr/>
          <p:nvPr/>
        </p:nvSpPr>
        <p:spPr>
          <a:xfrm>
            <a:off x="392998" y="3467278"/>
            <a:ext cx="1295400" cy="591051"/>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Workplace AEL</a:t>
            </a:r>
            <a:endParaRPr lang="en-US" dirty="0"/>
          </a:p>
        </p:txBody>
      </p:sp>
      <p:sp>
        <p:nvSpPr>
          <p:cNvPr id="50" name="Rectangle 49"/>
          <p:cNvSpPr/>
          <p:nvPr/>
        </p:nvSpPr>
        <p:spPr>
          <a:xfrm>
            <a:off x="2314433" y="3200400"/>
            <a:ext cx="1849873" cy="292514"/>
          </a:xfrm>
          <a:prstGeom prst="rect">
            <a:avLst/>
          </a:prstGeom>
          <a:solidFill>
            <a:schemeClr val="accent1">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1a</a:t>
            </a:r>
            <a:r>
              <a:rPr lang="en-US" sz="1050" dirty="0" smtClean="0">
                <a:solidFill>
                  <a:schemeClr val="bg1"/>
                </a:solidFill>
              </a:rPr>
              <a:t>: </a:t>
            </a:r>
            <a:r>
              <a:rPr lang="en-US" sz="1050" dirty="0" smtClean="0"/>
              <a:t>Pre/Post Test</a:t>
            </a:r>
            <a:endParaRPr lang="en-US" sz="1050" dirty="0"/>
          </a:p>
        </p:txBody>
      </p:sp>
      <p:cxnSp>
        <p:nvCxnSpPr>
          <p:cNvPr id="52" name="Straight Connector 51" title="Line"/>
          <p:cNvCxnSpPr>
            <a:stCxn id="5" idx="3"/>
            <a:endCxn id="138" idx="1"/>
          </p:cNvCxnSpPr>
          <p:nvPr/>
        </p:nvCxnSpPr>
        <p:spPr>
          <a:xfrm flipV="1">
            <a:off x="1688398" y="3762559"/>
            <a:ext cx="826914" cy="245"/>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63" name="Straight Connector 62" title="Line"/>
          <p:cNvCxnSpPr>
            <a:stCxn id="64" idx="3"/>
            <a:endCxn id="89" idx="1"/>
          </p:cNvCxnSpPr>
          <p:nvPr/>
        </p:nvCxnSpPr>
        <p:spPr>
          <a:xfrm>
            <a:off x="1676400" y="5715000"/>
            <a:ext cx="762000" cy="516222"/>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64" name="Rectangle 63"/>
          <p:cNvSpPr/>
          <p:nvPr/>
        </p:nvSpPr>
        <p:spPr>
          <a:xfrm>
            <a:off x="381000" y="5410200"/>
            <a:ext cx="1295400" cy="609600"/>
          </a:xfrm>
          <a:prstGeom prst="rect">
            <a:avLst/>
          </a:prstGeom>
          <a:solidFill>
            <a:schemeClr val="accent5">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Integrated EL Civics</a:t>
            </a:r>
            <a:endParaRPr lang="en-US" dirty="0"/>
          </a:p>
        </p:txBody>
      </p:sp>
      <p:sp>
        <p:nvSpPr>
          <p:cNvPr id="67" name="Rectangle 66"/>
          <p:cNvSpPr/>
          <p:nvPr/>
        </p:nvSpPr>
        <p:spPr>
          <a:xfrm>
            <a:off x="4343400" y="5638800"/>
            <a:ext cx="1847006" cy="377316"/>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5: Passing of Knowledge-Based Exam</a:t>
            </a:r>
            <a:endParaRPr lang="en-US" sz="1050" dirty="0"/>
          </a:p>
        </p:txBody>
      </p:sp>
      <p:cxnSp>
        <p:nvCxnSpPr>
          <p:cNvPr id="31" name="Straight Connector 30" title="Line"/>
          <p:cNvCxnSpPr>
            <a:stCxn id="64" idx="3"/>
            <a:endCxn id="71" idx="1"/>
          </p:cNvCxnSpPr>
          <p:nvPr/>
        </p:nvCxnSpPr>
        <p:spPr>
          <a:xfrm flipV="1">
            <a:off x="1676400" y="5274979"/>
            <a:ext cx="743241" cy="440021"/>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71" name="Rectangle 70"/>
          <p:cNvSpPr/>
          <p:nvPr/>
        </p:nvSpPr>
        <p:spPr>
          <a:xfrm>
            <a:off x="2419641" y="5181600"/>
            <a:ext cx="1447088" cy="186757"/>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 </a:t>
            </a:r>
            <a:br>
              <a:rPr lang="en-US" sz="1100" dirty="0" smtClean="0">
                <a:solidFill>
                  <a:schemeClr val="bg1"/>
                </a:solidFill>
              </a:rPr>
            </a:br>
            <a:r>
              <a:rPr lang="en-US" sz="1100" dirty="0" smtClean="0">
                <a:solidFill>
                  <a:schemeClr val="bg1"/>
                </a:solidFill>
              </a:rPr>
              <a:t>Student has been in ESL already</a:t>
            </a:r>
            <a:endParaRPr lang="en-US" sz="1100" dirty="0">
              <a:solidFill>
                <a:schemeClr val="bg1"/>
              </a:solidFill>
            </a:endParaRPr>
          </a:p>
        </p:txBody>
      </p:sp>
      <p:sp>
        <p:nvSpPr>
          <p:cNvPr id="73" name="Rectangle 72"/>
          <p:cNvSpPr/>
          <p:nvPr/>
        </p:nvSpPr>
        <p:spPr>
          <a:xfrm>
            <a:off x="4343400" y="5128722"/>
            <a:ext cx="1849873" cy="292514"/>
          </a:xfrm>
          <a:prstGeom prst="rect">
            <a:avLst/>
          </a:prstGeom>
          <a:solidFill>
            <a:schemeClr val="accent1">
              <a:lumMod val="75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1a</a:t>
            </a:r>
            <a:r>
              <a:rPr lang="en-US" sz="1050" dirty="0" smtClean="0">
                <a:solidFill>
                  <a:schemeClr val="bg1"/>
                </a:solidFill>
              </a:rPr>
              <a:t>: </a:t>
            </a:r>
            <a:r>
              <a:rPr lang="en-US" sz="1050" dirty="0" smtClean="0"/>
              <a:t>Pre/Post Test</a:t>
            </a:r>
            <a:endParaRPr lang="en-US" sz="1050" dirty="0"/>
          </a:p>
        </p:txBody>
      </p:sp>
      <p:cxnSp>
        <p:nvCxnSpPr>
          <p:cNvPr id="85" name="Straight Connector 84" title="Line"/>
          <p:cNvCxnSpPr>
            <a:endCxn id="67" idx="1"/>
          </p:cNvCxnSpPr>
          <p:nvPr/>
        </p:nvCxnSpPr>
        <p:spPr>
          <a:xfrm>
            <a:off x="3885488" y="5821442"/>
            <a:ext cx="457912" cy="6016"/>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86" name="Straight Connector 85" title="Line"/>
          <p:cNvCxnSpPr>
            <a:stCxn id="64" idx="3"/>
            <a:endCxn id="88" idx="1"/>
          </p:cNvCxnSpPr>
          <p:nvPr/>
        </p:nvCxnSpPr>
        <p:spPr>
          <a:xfrm>
            <a:off x="1676400" y="5715000"/>
            <a:ext cx="762712" cy="333"/>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87" name="Straight Connector 86" title="Line"/>
          <p:cNvCxnSpPr/>
          <p:nvPr/>
        </p:nvCxnSpPr>
        <p:spPr>
          <a:xfrm>
            <a:off x="3962400" y="5273151"/>
            <a:ext cx="331342" cy="1827"/>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88" name="Rectangle 87"/>
          <p:cNvSpPr/>
          <p:nvPr/>
        </p:nvSpPr>
        <p:spPr>
          <a:xfrm>
            <a:off x="2439112" y="5621954"/>
            <a:ext cx="1447088" cy="186758"/>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 </a:t>
            </a:r>
            <a:br>
              <a:rPr lang="en-US" sz="1100" dirty="0" smtClean="0">
                <a:solidFill>
                  <a:schemeClr val="bg1"/>
                </a:solidFill>
              </a:rPr>
            </a:br>
            <a:r>
              <a:rPr lang="en-US" sz="1100" dirty="0" smtClean="0">
                <a:solidFill>
                  <a:schemeClr val="bg1"/>
                </a:solidFill>
              </a:rPr>
              <a:t>Student starts IET immediately</a:t>
            </a:r>
            <a:endParaRPr lang="en-US" sz="1100" dirty="0">
              <a:solidFill>
                <a:schemeClr val="bg1"/>
              </a:solidFill>
            </a:endParaRPr>
          </a:p>
        </p:txBody>
      </p:sp>
      <p:sp>
        <p:nvSpPr>
          <p:cNvPr id="89" name="Rectangle 88"/>
          <p:cNvSpPr/>
          <p:nvPr/>
        </p:nvSpPr>
        <p:spPr>
          <a:xfrm>
            <a:off x="2438400" y="6137843"/>
            <a:ext cx="1447088" cy="186757"/>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dirty="0" smtClean="0">
                <a:solidFill>
                  <a:schemeClr val="bg1"/>
                </a:solidFill>
              </a:rPr>
              <a:t> </a:t>
            </a:r>
            <a:br>
              <a:rPr lang="en-US" sz="1100" dirty="0" smtClean="0">
                <a:solidFill>
                  <a:schemeClr val="bg1"/>
                </a:solidFill>
              </a:rPr>
            </a:br>
            <a:r>
              <a:rPr lang="en-US" sz="1100" dirty="0" smtClean="0">
                <a:solidFill>
                  <a:schemeClr val="bg1"/>
                </a:solidFill>
              </a:rPr>
              <a:t>Student needs HSE (Spanish)</a:t>
            </a:r>
            <a:endParaRPr lang="en-US" sz="1100" dirty="0">
              <a:solidFill>
                <a:schemeClr val="bg1"/>
              </a:solidFill>
            </a:endParaRPr>
          </a:p>
        </p:txBody>
      </p:sp>
      <p:sp>
        <p:nvSpPr>
          <p:cNvPr id="90" name="Rectangle 89"/>
          <p:cNvSpPr/>
          <p:nvPr/>
        </p:nvSpPr>
        <p:spPr>
          <a:xfrm>
            <a:off x="4343400" y="6179674"/>
            <a:ext cx="1860553" cy="339932"/>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2</a:t>
            </a:r>
            <a:r>
              <a:rPr lang="en-US" sz="1050" dirty="0">
                <a:solidFill>
                  <a:schemeClr val="tx1"/>
                </a:solidFill>
              </a:rPr>
              <a:t> </a:t>
            </a:r>
            <a:r>
              <a:rPr lang="en-US" sz="1050" dirty="0" smtClean="0">
                <a:solidFill>
                  <a:schemeClr val="bg1"/>
                </a:solidFill>
              </a:rPr>
              <a:t>: </a:t>
            </a:r>
            <a:r>
              <a:rPr lang="en-US" sz="1050" dirty="0" smtClean="0"/>
              <a:t>Obtain HSE</a:t>
            </a:r>
            <a:endParaRPr lang="en-US" sz="1050" dirty="0"/>
          </a:p>
        </p:txBody>
      </p:sp>
      <p:cxnSp>
        <p:nvCxnSpPr>
          <p:cNvPr id="91" name="Straight Connector 90" title="Line"/>
          <p:cNvCxnSpPr/>
          <p:nvPr/>
        </p:nvCxnSpPr>
        <p:spPr>
          <a:xfrm>
            <a:off x="3962400" y="6322773"/>
            <a:ext cx="331342" cy="1827"/>
          </a:xfrm>
          <a:prstGeom prst="line">
            <a:avLst/>
          </a:prstGeom>
          <a:ln>
            <a:solidFill>
              <a:schemeClr val="accent1">
                <a:lumMod val="20000"/>
                <a:lumOff val="80000"/>
              </a:schemeClr>
            </a:solidFill>
            <a:prstDash val="solid"/>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70" name="Straight Connector 69" title="Line"/>
          <p:cNvCxnSpPr/>
          <p:nvPr/>
        </p:nvCxnSpPr>
        <p:spPr>
          <a:xfrm flipV="1">
            <a:off x="0" y="2853862"/>
            <a:ext cx="9144000" cy="41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title="Line"/>
          <p:cNvCxnSpPr/>
          <p:nvPr/>
        </p:nvCxnSpPr>
        <p:spPr>
          <a:xfrm flipV="1">
            <a:off x="76200" y="4758862"/>
            <a:ext cx="9144000" cy="41738"/>
          </a:xfrm>
          <a:prstGeom prst="line">
            <a:avLst/>
          </a:prstGeom>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6907171" y="5362134"/>
            <a:ext cx="1847006" cy="377316"/>
          </a:xfrm>
          <a:prstGeom prst="rect">
            <a:avLst/>
          </a:prstGeom>
          <a:solidFill>
            <a:srgbClr val="01B17B"/>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t>Type 5: Passing of Knowledge-Based Exam</a:t>
            </a:r>
            <a:endParaRPr lang="en-US" sz="1050" dirty="0"/>
          </a:p>
        </p:txBody>
      </p:sp>
      <p:cxnSp>
        <p:nvCxnSpPr>
          <p:cNvPr id="105" name="Straight Connector 104" title="Line"/>
          <p:cNvCxnSpPr>
            <a:stCxn id="73" idx="3"/>
          </p:cNvCxnSpPr>
          <p:nvPr/>
        </p:nvCxnSpPr>
        <p:spPr>
          <a:xfrm>
            <a:off x="6193273" y="5274979"/>
            <a:ext cx="512327" cy="346975"/>
          </a:xfrm>
          <a:prstGeom prst="line">
            <a:avLst/>
          </a:prstGeom>
          <a:ln>
            <a:solidFill>
              <a:schemeClr val="accent1">
                <a:lumMod val="20000"/>
                <a:lumOff val="80000"/>
              </a:schemeClr>
            </a:solidFill>
            <a:prstDash val="dash"/>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06" name="Rectangle 105"/>
          <p:cNvSpPr/>
          <p:nvPr/>
        </p:nvSpPr>
        <p:spPr>
          <a:xfrm>
            <a:off x="6922049" y="5877011"/>
            <a:ext cx="1817249" cy="354210"/>
          </a:xfrm>
          <a:prstGeom prst="rect">
            <a:avLst/>
          </a:prstGeom>
          <a:solidFill>
            <a:srgbClr val="CC2E2E"/>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050" dirty="0" smtClean="0">
                <a:solidFill>
                  <a:schemeClr val="bg1"/>
                </a:solidFill>
              </a:rPr>
              <a:t>Type 1b: Exit &amp; </a:t>
            </a:r>
            <a:r>
              <a:rPr lang="en-US" sz="1050" dirty="0" err="1" smtClean="0">
                <a:solidFill>
                  <a:schemeClr val="bg1"/>
                </a:solidFill>
              </a:rPr>
              <a:t>Postsec</a:t>
            </a:r>
            <a:r>
              <a:rPr lang="en-US" sz="1050" dirty="0">
                <a:solidFill>
                  <a:schemeClr val="bg1"/>
                </a:solidFill>
              </a:rPr>
              <a:t>.</a:t>
            </a:r>
          </a:p>
        </p:txBody>
      </p:sp>
      <p:cxnSp>
        <p:nvCxnSpPr>
          <p:cNvPr id="109" name="Straight Connector 108" title="Line"/>
          <p:cNvCxnSpPr>
            <a:stCxn id="90" idx="3"/>
          </p:cNvCxnSpPr>
          <p:nvPr/>
        </p:nvCxnSpPr>
        <p:spPr>
          <a:xfrm flipV="1">
            <a:off x="6203953" y="6054116"/>
            <a:ext cx="501647" cy="295524"/>
          </a:xfrm>
          <a:prstGeom prst="line">
            <a:avLst/>
          </a:prstGeom>
          <a:ln>
            <a:solidFill>
              <a:schemeClr val="accent1">
                <a:lumMod val="20000"/>
                <a:lumOff val="80000"/>
              </a:schemeClr>
            </a:solidFill>
            <a:prstDash val="dash"/>
            <a:headEnd type="none" w="med" len="med"/>
            <a:tailEnd type="arrow" w="med" len="med"/>
          </a:ln>
        </p:spPr>
        <p:style>
          <a:lnRef idx="2">
            <a:schemeClr val="accent3"/>
          </a:lnRef>
          <a:fillRef idx="0">
            <a:schemeClr val="accent3"/>
          </a:fillRef>
          <a:effectRef idx="1">
            <a:schemeClr val="accent3"/>
          </a:effectRef>
          <a:fontRef idx="minor">
            <a:schemeClr val="tx1"/>
          </a:fontRef>
        </p:style>
      </p:cxnSp>
      <p:cxnSp>
        <p:nvCxnSpPr>
          <p:cNvPr id="59" name="Elbow Connector 58" title="Line"/>
          <p:cNvCxnSpPr/>
          <p:nvPr/>
        </p:nvCxnSpPr>
        <p:spPr>
          <a:xfrm rot="5400000" flipH="1" flipV="1">
            <a:off x="3586796" y="2870734"/>
            <a:ext cx="1265137" cy="705271"/>
          </a:xfrm>
          <a:prstGeom prst="bentConnector3">
            <a:avLst>
              <a:gd name="adj1" fmla="val -1196"/>
            </a:avLst>
          </a:prstGeom>
          <a:ln>
            <a:solidFill>
              <a:schemeClr val="accent1">
                <a:lumMod val="20000"/>
                <a:lumOff val="80000"/>
              </a:schemeClr>
            </a:solidFill>
            <a:prstDash val="dash"/>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075584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457200"/>
            <a:ext cx="5972100" cy="847999"/>
          </a:xfrm>
        </p:spPr>
        <p:txBody>
          <a:bodyPr/>
          <a:lstStyle/>
          <a:p>
            <a:r>
              <a:rPr lang="en-US" dirty="0" smtClean="0"/>
              <a:t>Pre-WIOA/Early WIOA Implementation</a:t>
            </a:r>
            <a:endParaRPr lang="en-US" dirty="0"/>
          </a:p>
        </p:txBody>
      </p:sp>
      <p:graphicFrame>
        <p:nvGraphicFramePr>
          <p:cNvPr id="6" name="Diagram 5" title="Box"/>
          <p:cNvGraphicFramePr/>
          <p:nvPr>
            <p:extLst>
              <p:ext uri="{D42A27DB-BD31-4B8C-83A1-F6EECF244321}">
                <p14:modId xmlns:p14="http://schemas.microsoft.com/office/powerpoint/2010/main" val="2032825436"/>
              </p:ext>
            </p:extLst>
          </p:nvPr>
        </p:nvGraphicFramePr>
        <p:xfrm>
          <a:off x="1524000" y="2108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title="HSE Prep"/>
          <p:cNvGrpSpPr/>
          <p:nvPr/>
        </p:nvGrpSpPr>
        <p:grpSpPr>
          <a:xfrm>
            <a:off x="4191000" y="1651000"/>
            <a:ext cx="1143000" cy="1143000"/>
            <a:chOff x="1717604" y="-781229"/>
            <a:chExt cx="1143000" cy="1143000"/>
          </a:xfrm>
        </p:grpSpPr>
        <p:sp>
          <p:nvSpPr>
            <p:cNvPr id="8" name="Oval 7"/>
            <p:cNvSpPr/>
            <p:nvPr/>
          </p:nvSpPr>
          <p:spPr>
            <a:xfrm>
              <a:off x="1717604" y="-781229"/>
              <a:ext cx="1143000" cy="1143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Oval 4"/>
            <p:cNvSpPr/>
            <p:nvPr/>
          </p:nvSpPr>
          <p:spPr>
            <a:xfrm>
              <a:off x="1899980" y="-628829"/>
              <a:ext cx="808224" cy="8082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HSE Prep</a:t>
              </a:r>
              <a:endParaRPr lang="en-US" sz="1200" kern="1200" dirty="0"/>
            </a:p>
          </p:txBody>
        </p:sp>
      </p:grpSp>
    </p:spTree>
    <p:extLst>
      <p:ext uri="{BB962C8B-B14F-4D97-AF65-F5344CB8AC3E}">
        <p14:creationId xmlns:p14="http://schemas.microsoft.com/office/powerpoint/2010/main" val="52437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5972100" cy="847999"/>
          </a:xfrm>
        </p:spPr>
        <p:txBody>
          <a:bodyPr/>
          <a:lstStyle/>
          <a:p>
            <a:r>
              <a:rPr lang="en-US" sz="3600" dirty="0" smtClean="0"/>
              <a:t>Now…</a:t>
            </a:r>
            <a:endParaRPr lang="en-US" sz="3600" dirty="0"/>
          </a:p>
        </p:txBody>
      </p:sp>
      <p:sp>
        <p:nvSpPr>
          <p:cNvPr id="5" name="Rectangle 4"/>
          <p:cNvSpPr/>
          <p:nvPr/>
        </p:nvSpPr>
        <p:spPr>
          <a:xfrm>
            <a:off x="1371600" y="1447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HSE Prep</a:t>
            </a:r>
            <a:endParaRPr lang="en-US" dirty="0"/>
          </a:p>
        </p:txBody>
      </p:sp>
      <p:sp>
        <p:nvSpPr>
          <p:cNvPr id="6" name="Rectangle 5"/>
          <p:cNvSpPr/>
          <p:nvPr/>
        </p:nvSpPr>
        <p:spPr>
          <a:xfrm>
            <a:off x="1371600" y="2209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Basic Literacy</a:t>
            </a:r>
            <a:endParaRPr lang="en-US" dirty="0"/>
          </a:p>
        </p:txBody>
      </p:sp>
      <p:sp>
        <p:nvSpPr>
          <p:cNvPr id="7" name="Rectangle 6"/>
          <p:cNvSpPr/>
          <p:nvPr/>
        </p:nvSpPr>
        <p:spPr>
          <a:xfrm>
            <a:off x="1371600" y="2971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ESL</a:t>
            </a:r>
            <a:endParaRPr lang="en-US" dirty="0"/>
          </a:p>
        </p:txBody>
      </p:sp>
      <p:sp>
        <p:nvSpPr>
          <p:cNvPr id="8" name="Rectangle 7"/>
          <p:cNvSpPr/>
          <p:nvPr/>
        </p:nvSpPr>
        <p:spPr>
          <a:xfrm>
            <a:off x="1371600" y="3733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IET</a:t>
            </a:r>
            <a:endParaRPr lang="en-US" dirty="0"/>
          </a:p>
        </p:txBody>
      </p:sp>
      <p:sp>
        <p:nvSpPr>
          <p:cNvPr id="9" name="Rectangle 8"/>
          <p:cNvSpPr/>
          <p:nvPr/>
        </p:nvSpPr>
        <p:spPr>
          <a:xfrm>
            <a:off x="1376265" y="4522237"/>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Workplace Lit</a:t>
            </a:r>
            <a:endParaRPr lang="en-US" dirty="0"/>
          </a:p>
        </p:txBody>
      </p:sp>
      <p:sp>
        <p:nvSpPr>
          <p:cNvPr id="10" name="Rectangle 9"/>
          <p:cNvSpPr/>
          <p:nvPr/>
        </p:nvSpPr>
        <p:spPr>
          <a:xfrm>
            <a:off x="1376265" y="5268686"/>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Services for Internationally Trained</a:t>
            </a:r>
            <a:endParaRPr lang="en-US" dirty="0"/>
          </a:p>
        </p:txBody>
      </p:sp>
      <p:sp>
        <p:nvSpPr>
          <p:cNvPr id="11" name="Rectangle 10"/>
          <p:cNvSpPr/>
          <p:nvPr/>
        </p:nvSpPr>
        <p:spPr>
          <a:xfrm>
            <a:off x="5257800" y="19050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Pre/Post Test</a:t>
            </a:r>
            <a:endParaRPr lang="en-US" dirty="0"/>
          </a:p>
        </p:txBody>
      </p:sp>
      <p:sp>
        <p:nvSpPr>
          <p:cNvPr id="12" name="Rectangle 11"/>
          <p:cNvSpPr/>
          <p:nvPr/>
        </p:nvSpPr>
        <p:spPr>
          <a:xfrm>
            <a:off x="5257800" y="2911152"/>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HSE Obtainment</a:t>
            </a:r>
            <a:endParaRPr lang="en-US" dirty="0"/>
          </a:p>
        </p:txBody>
      </p:sp>
      <p:sp>
        <p:nvSpPr>
          <p:cNvPr id="13" name="Rectangle 12"/>
          <p:cNvSpPr/>
          <p:nvPr/>
        </p:nvSpPr>
        <p:spPr>
          <a:xfrm>
            <a:off x="5257800" y="3889311"/>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Passing of Knowledge-Based Exam</a:t>
            </a:r>
            <a:endParaRPr lang="en-US" dirty="0"/>
          </a:p>
        </p:txBody>
      </p:sp>
      <p:sp>
        <p:nvSpPr>
          <p:cNvPr id="14" name="Rectangle 13"/>
          <p:cNvSpPr/>
          <p:nvPr/>
        </p:nvSpPr>
        <p:spPr>
          <a:xfrm>
            <a:off x="5257800" y="4839479"/>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300" dirty="0" smtClean="0"/>
              <a:t>Exit then entry into postsecondary</a:t>
            </a:r>
            <a:endParaRPr lang="en-US" sz="1300" dirty="0"/>
          </a:p>
        </p:txBody>
      </p:sp>
    </p:spTree>
    <p:extLst>
      <p:ext uri="{BB962C8B-B14F-4D97-AF65-F5344CB8AC3E}">
        <p14:creationId xmlns:p14="http://schemas.microsoft.com/office/powerpoint/2010/main" val="380168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5972100" cy="847999"/>
          </a:xfrm>
        </p:spPr>
        <p:txBody>
          <a:bodyPr/>
          <a:lstStyle/>
          <a:p>
            <a:r>
              <a:rPr lang="en-US" dirty="0" smtClean="0"/>
              <a:t>Now…</a:t>
            </a:r>
            <a:endParaRPr lang="en-US" dirty="0"/>
          </a:p>
        </p:txBody>
      </p:sp>
      <p:grpSp>
        <p:nvGrpSpPr>
          <p:cNvPr id="51" name="Group 50" title="Prep Now"/>
          <p:cNvGrpSpPr/>
          <p:nvPr/>
        </p:nvGrpSpPr>
        <p:grpSpPr>
          <a:xfrm>
            <a:off x="1371600" y="1447800"/>
            <a:ext cx="5181600" cy="4430486"/>
            <a:chOff x="1371600" y="1447800"/>
            <a:chExt cx="5181600" cy="4430486"/>
          </a:xfrm>
        </p:grpSpPr>
        <p:sp>
          <p:nvSpPr>
            <p:cNvPr id="5" name="Rectangle 4"/>
            <p:cNvSpPr/>
            <p:nvPr/>
          </p:nvSpPr>
          <p:spPr>
            <a:xfrm>
              <a:off x="1371600" y="1447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HSE Prep</a:t>
              </a:r>
              <a:endParaRPr lang="en-US" dirty="0"/>
            </a:p>
          </p:txBody>
        </p:sp>
        <p:sp>
          <p:nvSpPr>
            <p:cNvPr id="6" name="Rectangle 5"/>
            <p:cNvSpPr/>
            <p:nvPr/>
          </p:nvSpPr>
          <p:spPr>
            <a:xfrm>
              <a:off x="1371600" y="2209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Basic Literacy</a:t>
              </a:r>
              <a:endParaRPr lang="en-US" dirty="0"/>
            </a:p>
          </p:txBody>
        </p:sp>
        <p:sp>
          <p:nvSpPr>
            <p:cNvPr id="7" name="Rectangle 6"/>
            <p:cNvSpPr/>
            <p:nvPr/>
          </p:nvSpPr>
          <p:spPr>
            <a:xfrm>
              <a:off x="1371600" y="2971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ESL</a:t>
              </a:r>
              <a:endParaRPr lang="en-US" dirty="0"/>
            </a:p>
          </p:txBody>
        </p:sp>
        <p:sp>
          <p:nvSpPr>
            <p:cNvPr id="8" name="Rectangle 7"/>
            <p:cNvSpPr/>
            <p:nvPr/>
          </p:nvSpPr>
          <p:spPr>
            <a:xfrm>
              <a:off x="1371600" y="3733800"/>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IET</a:t>
              </a:r>
              <a:endParaRPr lang="en-US" dirty="0"/>
            </a:p>
          </p:txBody>
        </p:sp>
        <p:sp>
          <p:nvSpPr>
            <p:cNvPr id="9" name="Rectangle 8"/>
            <p:cNvSpPr/>
            <p:nvPr/>
          </p:nvSpPr>
          <p:spPr>
            <a:xfrm>
              <a:off x="1376265" y="4522237"/>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Workplace Lit</a:t>
              </a:r>
              <a:endParaRPr lang="en-US" dirty="0"/>
            </a:p>
          </p:txBody>
        </p:sp>
        <p:sp>
          <p:nvSpPr>
            <p:cNvPr id="10" name="Rectangle 9"/>
            <p:cNvSpPr/>
            <p:nvPr/>
          </p:nvSpPr>
          <p:spPr>
            <a:xfrm>
              <a:off x="1376265" y="5268686"/>
              <a:ext cx="1295400" cy="609600"/>
            </a:xfrm>
            <a:prstGeom prst="rect">
              <a:avLst/>
            </a:prstGeom>
            <a:solidFill>
              <a:schemeClr val="accent4">
                <a:lumMod val="5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Services for Internationally Trained</a:t>
              </a:r>
              <a:endParaRPr lang="en-US" dirty="0"/>
            </a:p>
          </p:txBody>
        </p:sp>
        <p:sp>
          <p:nvSpPr>
            <p:cNvPr id="11" name="Rectangle 10"/>
            <p:cNvSpPr/>
            <p:nvPr/>
          </p:nvSpPr>
          <p:spPr>
            <a:xfrm>
              <a:off x="5257800" y="1905000"/>
              <a:ext cx="1295400" cy="609600"/>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Pre/Post Test</a:t>
              </a:r>
              <a:endParaRPr lang="en-US" dirty="0"/>
            </a:p>
          </p:txBody>
        </p:sp>
        <p:sp>
          <p:nvSpPr>
            <p:cNvPr id="12" name="Rectangle 11"/>
            <p:cNvSpPr/>
            <p:nvPr/>
          </p:nvSpPr>
          <p:spPr>
            <a:xfrm>
              <a:off x="5257800" y="2911152"/>
              <a:ext cx="1295400" cy="609600"/>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HSE Obtainment</a:t>
              </a:r>
              <a:endParaRPr lang="en-US" dirty="0"/>
            </a:p>
          </p:txBody>
        </p:sp>
        <p:sp>
          <p:nvSpPr>
            <p:cNvPr id="13" name="Rectangle 12"/>
            <p:cNvSpPr/>
            <p:nvPr/>
          </p:nvSpPr>
          <p:spPr>
            <a:xfrm>
              <a:off x="5257800" y="3889311"/>
              <a:ext cx="1295400" cy="609600"/>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Passing of Knowledge-Based Exam</a:t>
              </a:r>
              <a:endParaRPr lang="en-US" dirty="0"/>
            </a:p>
          </p:txBody>
        </p:sp>
        <p:sp>
          <p:nvSpPr>
            <p:cNvPr id="14" name="Rectangle 13"/>
            <p:cNvSpPr/>
            <p:nvPr/>
          </p:nvSpPr>
          <p:spPr>
            <a:xfrm>
              <a:off x="5257800" y="4839479"/>
              <a:ext cx="1295400" cy="609600"/>
            </a:xfrm>
            <a:prstGeom prst="rect">
              <a:avLst/>
            </a:prstGeom>
            <a:solidFill>
              <a:srgbClr val="5A0A54"/>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300" dirty="0" smtClean="0"/>
                <a:t>Exit then entry into postsecondary</a:t>
              </a:r>
              <a:endParaRPr lang="en-US" sz="1300" dirty="0"/>
            </a:p>
          </p:txBody>
        </p:sp>
        <p:cxnSp>
          <p:nvCxnSpPr>
            <p:cNvPr id="4" name="Straight Connector 3"/>
            <p:cNvCxnSpPr>
              <a:stCxn id="5" idx="3"/>
              <a:endCxn id="11" idx="1"/>
            </p:cNvCxnSpPr>
            <p:nvPr/>
          </p:nvCxnSpPr>
          <p:spPr>
            <a:xfrm>
              <a:off x="2667000" y="1752600"/>
              <a:ext cx="2590800" cy="45720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15" name="Straight Connector 14"/>
            <p:cNvCxnSpPr>
              <a:endCxn id="12" idx="1"/>
            </p:cNvCxnSpPr>
            <p:nvPr/>
          </p:nvCxnSpPr>
          <p:spPr>
            <a:xfrm>
              <a:off x="2667000" y="1752600"/>
              <a:ext cx="2590800" cy="1463352"/>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17" name="Straight Connector 16"/>
            <p:cNvCxnSpPr>
              <a:endCxn id="13" idx="1"/>
            </p:cNvCxnSpPr>
            <p:nvPr/>
          </p:nvCxnSpPr>
          <p:spPr>
            <a:xfrm>
              <a:off x="2642118" y="1752600"/>
              <a:ext cx="2615682" cy="2441511"/>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19" name="Straight Connector 18"/>
            <p:cNvCxnSpPr>
              <a:endCxn id="14" idx="1"/>
            </p:cNvCxnSpPr>
            <p:nvPr/>
          </p:nvCxnSpPr>
          <p:spPr>
            <a:xfrm>
              <a:off x="2654559" y="1752600"/>
              <a:ext cx="2603241" cy="339167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1" name="Straight Connector 20"/>
            <p:cNvCxnSpPr>
              <a:stCxn id="10" idx="3"/>
              <a:endCxn id="14" idx="1"/>
            </p:cNvCxnSpPr>
            <p:nvPr/>
          </p:nvCxnSpPr>
          <p:spPr>
            <a:xfrm flipV="1">
              <a:off x="2671665" y="5144279"/>
              <a:ext cx="2586135" cy="429207"/>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4" name="Straight Connector 23"/>
            <p:cNvCxnSpPr>
              <a:stCxn id="10" idx="3"/>
              <a:endCxn id="12" idx="1"/>
            </p:cNvCxnSpPr>
            <p:nvPr/>
          </p:nvCxnSpPr>
          <p:spPr>
            <a:xfrm flipV="1">
              <a:off x="2671665" y="3215952"/>
              <a:ext cx="2586135" cy="2357534"/>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7" name="Straight Connector 26"/>
            <p:cNvCxnSpPr>
              <a:stCxn id="6" idx="3"/>
              <a:endCxn id="13" idx="1"/>
            </p:cNvCxnSpPr>
            <p:nvPr/>
          </p:nvCxnSpPr>
          <p:spPr>
            <a:xfrm>
              <a:off x="2667000" y="2514600"/>
              <a:ext cx="2590800" cy="1679511"/>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30" name="Straight Connector 29"/>
            <p:cNvCxnSpPr>
              <a:endCxn id="13" idx="1"/>
            </p:cNvCxnSpPr>
            <p:nvPr/>
          </p:nvCxnSpPr>
          <p:spPr>
            <a:xfrm>
              <a:off x="2677885" y="3215952"/>
              <a:ext cx="2579915" cy="97815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32" name="Straight Connector 31"/>
            <p:cNvCxnSpPr>
              <a:endCxn id="12" idx="1"/>
            </p:cNvCxnSpPr>
            <p:nvPr/>
          </p:nvCxnSpPr>
          <p:spPr>
            <a:xfrm flipV="1">
              <a:off x="2677885" y="3215952"/>
              <a:ext cx="2579915" cy="822648"/>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34" name="Straight Connector 33"/>
            <p:cNvCxnSpPr>
              <a:stCxn id="9" idx="3"/>
              <a:endCxn id="14" idx="1"/>
            </p:cNvCxnSpPr>
            <p:nvPr/>
          </p:nvCxnSpPr>
          <p:spPr>
            <a:xfrm>
              <a:off x="2671665" y="4827037"/>
              <a:ext cx="2586135" cy="317242"/>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37" name="Straight Connector 36"/>
            <p:cNvCxnSpPr>
              <a:stCxn id="9" idx="3"/>
              <a:endCxn id="13" idx="1"/>
            </p:cNvCxnSpPr>
            <p:nvPr/>
          </p:nvCxnSpPr>
          <p:spPr>
            <a:xfrm flipV="1">
              <a:off x="2671665" y="4194111"/>
              <a:ext cx="2586135" cy="632926"/>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40" name="Straight Connector 39"/>
            <p:cNvCxnSpPr>
              <a:stCxn id="8" idx="3"/>
            </p:cNvCxnSpPr>
            <p:nvPr/>
          </p:nvCxnSpPr>
          <p:spPr>
            <a:xfrm>
              <a:off x="2667000" y="4038600"/>
              <a:ext cx="2590800" cy="155511"/>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43" name="Straight Connector 42"/>
            <p:cNvCxnSpPr>
              <a:stCxn id="6" idx="3"/>
              <a:endCxn id="14" idx="1"/>
            </p:cNvCxnSpPr>
            <p:nvPr/>
          </p:nvCxnSpPr>
          <p:spPr>
            <a:xfrm>
              <a:off x="2667000" y="2514600"/>
              <a:ext cx="2590800" cy="262967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46" name="Straight Connector 45"/>
            <p:cNvCxnSpPr>
              <a:stCxn id="8" idx="3"/>
              <a:endCxn id="14" idx="1"/>
            </p:cNvCxnSpPr>
            <p:nvPr/>
          </p:nvCxnSpPr>
          <p:spPr>
            <a:xfrm>
              <a:off x="2667000" y="4038600"/>
              <a:ext cx="2590800" cy="110567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49" name="Straight Connector 48"/>
            <p:cNvCxnSpPr>
              <a:stCxn id="7" idx="3"/>
            </p:cNvCxnSpPr>
            <p:nvPr/>
          </p:nvCxnSpPr>
          <p:spPr>
            <a:xfrm>
              <a:off x="2667000" y="3276600"/>
              <a:ext cx="2743200" cy="2020079"/>
            </a:xfrm>
            <a:prstGeom prst="line">
              <a:avLst/>
            </a:prstGeom>
            <a:ln>
              <a:prstDash val="dash"/>
            </a:ln>
          </p:spPr>
          <p:style>
            <a:lnRef idx="2">
              <a:schemeClr val="accent3"/>
            </a:lnRef>
            <a:fillRef idx="0">
              <a:schemeClr val="accent3"/>
            </a:fillRef>
            <a:effectRef idx="1">
              <a:schemeClr val="accent3"/>
            </a:effectRef>
            <a:fontRef idx="minor">
              <a:schemeClr val="tx1"/>
            </a:fontRef>
          </p:style>
        </p:cxnSp>
      </p:grpSp>
      <p:pic>
        <p:nvPicPr>
          <p:cNvPr id="1028" name="Picture 4" descr="Image result for question mark"/>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375" b="93542" l="30986" r="65141">
                        <a14:foregroundMark x1="36150" y1="26667" x2="36150" y2="26667"/>
                        <a14:foregroundMark x1="38498" y1="25000" x2="38498" y2="25000"/>
                        <a14:foregroundMark x1="40141" y1="20833" x2="40141" y2="20833"/>
                        <a14:foregroundMark x1="47418" y1="18542" x2="47418" y2="18542"/>
                        <a14:foregroundMark x1="48005" y1="14375" x2="48005" y2="14375"/>
                        <a14:foregroundMark x1="51174" y1="18333" x2="51174" y2="18333"/>
                        <a14:foregroundMark x1="40962" y1="18750" x2="40962" y2="18750"/>
                        <a14:foregroundMark x1="58920" y1="28542" x2="58920" y2="28542"/>
                        <a14:foregroundMark x1="54695" y1="14792" x2="54695" y2="14792"/>
                        <a14:foregroundMark x1="61385" y1="22292" x2="61385" y2="22292"/>
                        <a14:foregroundMark x1="57160" y1="38333" x2="57160" y2="38333"/>
                        <a14:foregroundMark x1="55399" y1="45208" x2="55399" y2="45208"/>
                        <a14:foregroundMark x1="54108" y1="47708" x2="54108" y2="47708"/>
                        <a14:foregroundMark x1="51995" y1="54792" x2="51995" y2="54792"/>
                        <a14:foregroundMark x1="48592" y1="54167" x2="48592" y2="54167"/>
                        <a14:foregroundMark x1="52817" y1="53125" x2="52817" y2="53125"/>
                        <a14:foregroundMark x1="35211" y1="33542" x2="35211" y2="33542"/>
                        <a14:foregroundMark x1="50939" y1="65625" x2="50939" y2="65625"/>
                        <a14:foregroundMark x1="51056" y1="61250" x2="51056" y2="61250"/>
                        <a14:foregroundMark x1="51761" y1="68958" x2="51761" y2="68958"/>
                        <a14:foregroundMark x1="47418" y1="67708" x2="47418" y2="67708"/>
                        <a14:foregroundMark x1="46127" y1="69167" x2="46127" y2="69167"/>
                        <a14:foregroundMark x1="50235" y1="79583" x2="50235" y2="79583"/>
                      </a14:backgroundRemoval>
                    </a14:imgEffect>
                  </a14:imgLayer>
                </a14:imgProps>
              </a:ext>
              <a:ext uri="{28A0092B-C50C-407E-A947-70E740481C1C}">
                <a14:useLocalDpi xmlns:a14="http://schemas.microsoft.com/office/drawing/2010/main" val="0"/>
              </a:ext>
            </a:extLst>
          </a:blip>
          <a:srcRect l="30640" t="8265" r="34680" b="6497"/>
          <a:stretch/>
        </p:blipFill>
        <p:spPr bwMode="auto">
          <a:xfrm>
            <a:off x="3096998" y="2484276"/>
            <a:ext cx="170592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042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sz="3600" dirty="0" smtClean="0"/>
              <a:t>How will you decide which MSG is right?</a:t>
            </a:r>
            <a:endParaRPr lang="en-US" sz="3600" dirty="0"/>
          </a:p>
        </p:txBody>
      </p:sp>
      <p:sp>
        <p:nvSpPr>
          <p:cNvPr id="2" name="Title 1" hidden="1"/>
          <p:cNvSpPr>
            <a:spLocks noGrp="1"/>
          </p:cNvSpPr>
          <p:nvPr>
            <p:ph type="title" idx="4294967295"/>
          </p:nvPr>
        </p:nvSpPr>
        <p:spPr/>
        <p:txBody>
          <a:bodyPr/>
          <a:lstStyle/>
          <a:p>
            <a:r>
              <a:rPr lang="en-US" dirty="0" smtClean="0"/>
              <a:t>How will you decide</a:t>
            </a:r>
            <a:endParaRPr lang="en-US" dirty="0"/>
          </a:p>
        </p:txBody>
      </p:sp>
    </p:spTree>
    <p:extLst>
      <p:ext uri="{BB962C8B-B14F-4D97-AF65-F5344CB8AC3E}">
        <p14:creationId xmlns:p14="http://schemas.microsoft.com/office/powerpoint/2010/main" val="4182482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title="Phone Icon"/>
          <p:cNvSpPr/>
          <p:nvPr/>
        </p:nvSpPr>
        <p:spPr>
          <a:xfrm>
            <a:off x="5807928" y="830715"/>
            <a:ext cx="1589700" cy="2826885"/>
          </a:xfrm>
          <a:custGeom>
            <a:avLst/>
            <a:gdLst/>
            <a:ahLst/>
            <a:cxnLst/>
            <a:rect l="0" t="0" r="0" b="0"/>
            <a:pathLst>
              <a:path w="25999" h="54713" extrusionOk="0">
                <a:moveTo>
                  <a:pt x="12966" y="2173"/>
                </a:moveTo>
                <a:lnTo>
                  <a:pt x="13169" y="2240"/>
                </a:lnTo>
                <a:lnTo>
                  <a:pt x="13373" y="2308"/>
                </a:lnTo>
                <a:lnTo>
                  <a:pt x="13441" y="2512"/>
                </a:lnTo>
                <a:lnTo>
                  <a:pt x="13509" y="2716"/>
                </a:lnTo>
                <a:lnTo>
                  <a:pt x="13441" y="2919"/>
                </a:lnTo>
                <a:lnTo>
                  <a:pt x="13373" y="3123"/>
                </a:lnTo>
                <a:lnTo>
                  <a:pt x="13169" y="3191"/>
                </a:lnTo>
                <a:lnTo>
                  <a:pt x="12966" y="3259"/>
                </a:lnTo>
                <a:lnTo>
                  <a:pt x="12762" y="3191"/>
                </a:lnTo>
                <a:lnTo>
                  <a:pt x="12626" y="3123"/>
                </a:lnTo>
                <a:lnTo>
                  <a:pt x="12491" y="2919"/>
                </a:lnTo>
                <a:lnTo>
                  <a:pt x="12423" y="2716"/>
                </a:lnTo>
                <a:lnTo>
                  <a:pt x="12491" y="2512"/>
                </a:lnTo>
                <a:lnTo>
                  <a:pt x="12626" y="2308"/>
                </a:lnTo>
                <a:lnTo>
                  <a:pt x="12762" y="2240"/>
                </a:lnTo>
                <a:lnTo>
                  <a:pt x="12966" y="2173"/>
                </a:lnTo>
                <a:close/>
                <a:moveTo>
                  <a:pt x="14934" y="4480"/>
                </a:moveTo>
                <a:lnTo>
                  <a:pt x="15002" y="4548"/>
                </a:lnTo>
                <a:lnTo>
                  <a:pt x="15070" y="4684"/>
                </a:lnTo>
                <a:lnTo>
                  <a:pt x="15138" y="4752"/>
                </a:lnTo>
                <a:lnTo>
                  <a:pt x="15070" y="4888"/>
                </a:lnTo>
                <a:lnTo>
                  <a:pt x="15002" y="5024"/>
                </a:lnTo>
                <a:lnTo>
                  <a:pt x="14934" y="5024"/>
                </a:lnTo>
                <a:lnTo>
                  <a:pt x="14799" y="5091"/>
                </a:lnTo>
                <a:lnTo>
                  <a:pt x="11065" y="5091"/>
                </a:lnTo>
                <a:lnTo>
                  <a:pt x="10929" y="5024"/>
                </a:lnTo>
                <a:lnTo>
                  <a:pt x="10861" y="5024"/>
                </a:lnTo>
                <a:lnTo>
                  <a:pt x="10794" y="4888"/>
                </a:lnTo>
                <a:lnTo>
                  <a:pt x="10726" y="4752"/>
                </a:lnTo>
                <a:lnTo>
                  <a:pt x="10794" y="4684"/>
                </a:lnTo>
                <a:lnTo>
                  <a:pt x="10861" y="4548"/>
                </a:lnTo>
                <a:lnTo>
                  <a:pt x="10929" y="4480"/>
                </a:lnTo>
                <a:close/>
                <a:moveTo>
                  <a:pt x="23963" y="7807"/>
                </a:moveTo>
                <a:lnTo>
                  <a:pt x="23963" y="7875"/>
                </a:lnTo>
                <a:lnTo>
                  <a:pt x="23963" y="46771"/>
                </a:lnTo>
                <a:lnTo>
                  <a:pt x="23963" y="46838"/>
                </a:lnTo>
                <a:lnTo>
                  <a:pt x="1969" y="46838"/>
                </a:lnTo>
                <a:lnTo>
                  <a:pt x="1969" y="46771"/>
                </a:lnTo>
                <a:lnTo>
                  <a:pt x="1969" y="7875"/>
                </a:lnTo>
                <a:lnTo>
                  <a:pt x="1969" y="7807"/>
                </a:lnTo>
                <a:close/>
                <a:moveTo>
                  <a:pt x="12558" y="48536"/>
                </a:moveTo>
                <a:lnTo>
                  <a:pt x="12151" y="48671"/>
                </a:lnTo>
                <a:lnTo>
                  <a:pt x="11812" y="48875"/>
                </a:lnTo>
                <a:lnTo>
                  <a:pt x="11472" y="49146"/>
                </a:lnTo>
                <a:lnTo>
                  <a:pt x="11269" y="49418"/>
                </a:lnTo>
                <a:lnTo>
                  <a:pt x="11065" y="49825"/>
                </a:lnTo>
                <a:lnTo>
                  <a:pt x="10929" y="50165"/>
                </a:lnTo>
                <a:lnTo>
                  <a:pt x="10861" y="50640"/>
                </a:lnTo>
                <a:lnTo>
                  <a:pt x="10929" y="51047"/>
                </a:lnTo>
                <a:lnTo>
                  <a:pt x="11065" y="51454"/>
                </a:lnTo>
                <a:lnTo>
                  <a:pt x="11269" y="51794"/>
                </a:lnTo>
                <a:lnTo>
                  <a:pt x="11472" y="52065"/>
                </a:lnTo>
                <a:lnTo>
                  <a:pt x="11812" y="52337"/>
                </a:lnTo>
                <a:lnTo>
                  <a:pt x="12151" y="52541"/>
                </a:lnTo>
                <a:lnTo>
                  <a:pt x="12558" y="52676"/>
                </a:lnTo>
                <a:lnTo>
                  <a:pt x="12966" y="52744"/>
                </a:lnTo>
                <a:lnTo>
                  <a:pt x="13373" y="52676"/>
                </a:lnTo>
                <a:lnTo>
                  <a:pt x="13780" y="52541"/>
                </a:lnTo>
                <a:lnTo>
                  <a:pt x="14120" y="52337"/>
                </a:lnTo>
                <a:lnTo>
                  <a:pt x="14459" y="52065"/>
                </a:lnTo>
                <a:lnTo>
                  <a:pt x="14731" y="51794"/>
                </a:lnTo>
                <a:lnTo>
                  <a:pt x="14934" y="51454"/>
                </a:lnTo>
                <a:lnTo>
                  <a:pt x="15002" y="51047"/>
                </a:lnTo>
                <a:lnTo>
                  <a:pt x="15070" y="50640"/>
                </a:lnTo>
                <a:lnTo>
                  <a:pt x="15002" y="50165"/>
                </a:lnTo>
                <a:lnTo>
                  <a:pt x="14934" y="49825"/>
                </a:lnTo>
                <a:lnTo>
                  <a:pt x="14731" y="49418"/>
                </a:lnTo>
                <a:lnTo>
                  <a:pt x="14459" y="49146"/>
                </a:lnTo>
                <a:lnTo>
                  <a:pt x="14120" y="48875"/>
                </a:lnTo>
                <a:lnTo>
                  <a:pt x="13780" y="48671"/>
                </a:lnTo>
                <a:lnTo>
                  <a:pt x="13373" y="48536"/>
                </a:lnTo>
                <a:close/>
                <a:moveTo>
                  <a:pt x="12966" y="48332"/>
                </a:moveTo>
                <a:lnTo>
                  <a:pt x="13441" y="48400"/>
                </a:lnTo>
                <a:lnTo>
                  <a:pt x="13848" y="48536"/>
                </a:lnTo>
                <a:lnTo>
                  <a:pt x="14256" y="48739"/>
                </a:lnTo>
                <a:lnTo>
                  <a:pt x="14595" y="49011"/>
                </a:lnTo>
                <a:lnTo>
                  <a:pt x="14866" y="49350"/>
                </a:lnTo>
                <a:lnTo>
                  <a:pt x="15070" y="49757"/>
                </a:lnTo>
                <a:lnTo>
                  <a:pt x="15206" y="50165"/>
                </a:lnTo>
                <a:lnTo>
                  <a:pt x="15274" y="50640"/>
                </a:lnTo>
                <a:lnTo>
                  <a:pt x="15206" y="51047"/>
                </a:lnTo>
                <a:lnTo>
                  <a:pt x="15070" y="51522"/>
                </a:lnTo>
                <a:lnTo>
                  <a:pt x="14866" y="51862"/>
                </a:lnTo>
                <a:lnTo>
                  <a:pt x="14595" y="52201"/>
                </a:lnTo>
                <a:lnTo>
                  <a:pt x="14256" y="52473"/>
                </a:lnTo>
                <a:lnTo>
                  <a:pt x="13848" y="52676"/>
                </a:lnTo>
                <a:lnTo>
                  <a:pt x="13441" y="52812"/>
                </a:lnTo>
                <a:lnTo>
                  <a:pt x="12966" y="52880"/>
                </a:lnTo>
                <a:lnTo>
                  <a:pt x="12558" y="52812"/>
                </a:lnTo>
                <a:lnTo>
                  <a:pt x="12083" y="52676"/>
                </a:lnTo>
                <a:lnTo>
                  <a:pt x="11744" y="52473"/>
                </a:lnTo>
                <a:lnTo>
                  <a:pt x="11404" y="52201"/>
                </a:lnTo>
                <a:lnTo>
                  <a:pt x="11133" y="51862"/>
                </a:lnTo>
                <a:lnTo>
                  <a:pt x="10929" y="51522"/>
                </a:lnTo>
                <a:lnTo>
                  <a:pt x="10794" y="51047"/>
                </a:lnTo>
                <a:lnTo>
                  <a:pt x="10726" y="50640"/>
                </a:lnTo>
                <a:lnTo>
                  <a:pt x="10794" y="50165"/>
                </a:lnTo>
                <a:lnTo>
                  <a:pt x="10929" y="49757"/>
                </a:lnTo>
                <a:lnTo>
                  <a:pt x="11133" y="49350"/>
                </a:lnTo>
                <a:lnTo>
                  <a:pt x="11404" y="49011"/>
                </a:lnTo>
                <a:lnTo>
                  <a:pt x="11744" y="48739"/>
                </a:lnTo>
                <a:lnTo>
                  <a:pt x="12083" y="48536"/>
                </a:lnTo>
                <a:lnTo>
                  <a:pt x="12558" y="48400"/>
                </a:lnTo>
                <a:lnTo>
                  <a:pt x="12966" y="48332"/>
                </a:lnTo>
                <a:close/>
                <a:moveTo>
                  <a:pt x="3938" y="679"/>
                </a:moveTo>
                <a:lnTo>
                  <a:pt x="3259" y="747"/>
                </a:lnTo>
                <a:lnTo>
                  <a:pt x="2648" y="951"/>
                </a:lnTo>
                <a:lnTo>
                  <a:pt x="2105" y="1222"/>
                </a:lnTo>
                <a:lnTo>
                  <a:pt x="1630" y="1629"/>
                </a:lnTo>
                <a:lnTo>
                  <a:pt x="1290" y="2105"/>
                </a:lnTo>
                <a:lnTo>
                  <a:pt x="951" y="2648"/>
                </a:lnTo>
                <a:lnTo>
                  <a:pt x="747" y="3259"/>
                </a:lnTo>
                <a:lnTo>
                  <a:pt x="747" y="3870"/>
                </a:lnTo>
                <a:lnTo>
                  <a:pt x="747" y="50776"/>
                </a:lnTo>
                <a:lnTo>
                  <a:pt x="747" y="51387"/>
                </a:lnTo>
                <a:lnTo>
                  <a:pt x="951" y="51997"/>
                </a:lnTo>
                <a:lnTo>
                  <a:pt x="1290" y="52541"/>
                </a:lnTo>
                <a:lnTo>
                  <a:pt x="1630" y="53016"/>
                </a:lnTo>
                <a:lnTo>
                  <a:pt x="2105" y="53423"/>
                </a:lnTo>
                <a:lnTo>
                  <a:pt x="2648" y="53695"/>
                </a:lnTo>
                <a:lnTo>
                  <a:pt x="3259" y="53898"/>
                </a:lnTo>
                <a:lnTo>
                  <a:pt x="3938" y="53966"/>
                </a:lnTo>
                <a:lnTo>
                  <a:pt x="22062" y="53966"/>
                </a:lnTo>
                <a:lnTo>
                  <a:pt x="22741" y="53898"/>
                </a:lnTo>
                <a:lnTo>
                  <a:pt x="23352" y="53695"/>
                </a:lnTo>
                <a:lnTo>
                  <a:pt x="23895" y="53423"/>
                </a:lnTo>
                <a:lnTo>
                  <a:pt x="24370" y="53016"/>
                </a:lnTo>
                <a:lnTo>
                  <a:pt x="24709" y="52541"/>
                </a:lnTo>
                <a:lnTo>
                  <a:pt x="25049" y="51997"/>
                </a:lnTo>
                <a:lnTo>
                  <a:pt x="25252" y="51387"/>
                </a:lnTo>
                <a:lnTo>
                  <a:pt x="25320" y="50776"/>
                </a:lnTo>
                <a:lnTo>
                  <a:pt x="25320" y="3870"/>
                </a:lnTo>
                <a:lnTo>
                  <a:pt x="25252" y="3259"/>
                </a:lnTo>
                <a:lnTo>
                  <a:pt x="25049" y="2648"/>
                </a:lnTo>
                <a:lnTo>
                  <a:pt x="24709" y="2105"/>
                </a:lnTo>
                <a:lnTo>
                  <a:pt x="24370" y="1629"/>
                </a:lnTo>
                <a:lnTo>
                  <a:pt x="23895" y="1222"/>
                </a:lnTo>
                <a:lnTo>
                  <a:pt x="23352" y="951"/>
                </a:lnTo>
                <a:lnTo>
                  <a:pt x="22741" y="747"/>
                </a:lnTo>
                <a:lnTo>
                  <a:pt x="22062" y="679"/>
                </a:lnTo>
                <a:close/>
                <a:moveTo>
                  <a:pt x="22062" y="543"/>
                </a:moveTo>
                <a:lnTo>
                  <a:pt x="22741" y="611"/>
                </a:lnTo>
                <a:lnTo>
                  <a:pt x="23419" y="815"/>
                </a:lnTo>
                <a:lnTo>
                  <a:pt x="23963" y="1086"/>
                </a:lnTo>
                <a:lnTo>
                  <a:pt x="24438" y="1494"/>
                </a:lnTo>
                <a:lnTo>
                  <a:pt x="24845" y="2037"/>
                </a:lnTo>
                <a:lnTo>
                  <a:pt x="25184" y="2580"/>
                </a:lnTo>
                <a:lnTo>
                  <a:pt x="25388" y="3191"/>
                </a:lnTo>
                <a:lnTo>
                  <a:pt x="25456" y="3870"/>
                </a:lnTo>
                <a:lnTo>
                  <a:pt x="25456" y="50776"/>
                </a:lnTo>
                <a:lnTo>
                  <a:pt x="25388" y="51454"/>
                </a:lnTo>
                <a:lnTo>
                  <a:pt x="25184" y="52065"/>
                </a:lnTo>
                <a:lnTo>
                  <a:pt x="24845" y="52676"/>
                </a:lnTo>
                <a:lnTo>
                  <a:pt x="24438" y="53151"/>
                </a:lnTo>
                <a:lnTo>
                  <a:pt x="23963" y="53559"/>
                </a:lnTo>
                <a:lnTo>
                  <a:pt x="23419" y="53898"/>
                </a:lnTo>
                <a:lnTo>
                  <a:pt x="22741" y="54102"/>
                </a:lnTo>
                <a:lnTo>
                  <a:pt x="22062" y="54170"/>
                </a:lnTo>
                <a:lnTo>
                  <a:pt x="3938" y="54170"/>
                </a:lnTo>
                <a:lnTo>
                  <a:pt x="3259" y="54102"/>
                </a:lnTo>
                <a:lnTo>
                  <a:pt x="2580" y="53898"/>
                </a:lnTo>
                <a:lnTo>
                  <a:pt x="2037" y="53559"/>
                </a:lnTo>
                <a:lnTo>
                  <a:pt x="1562" y="53151"/>
                </a:lnTo>
                <a:lnTo>
                  <a:pt x="1154" y="52676"/>
                </a:lnTo>
                <a:lnTo>
                  <a:pt x="815" y="52065"/>
                </a:lnTo>
                <a:lnTo>
                  <a:pt x="611" y="51454"/>
                </a:lnTo>
                <a:lnTo>
                  <a:pt x="543" y="50776"/>
                </a:lnTo>
                <a:lnTo>
                  <a:pt x="543" y="3870"/>
                </a:lnTo>
                <a:lnTo>
                  <a:pt x="611" y="3191"/>
                </a:lnTo>
                <a:lnTo>
                  <a:pt x="815" y="2580"/>
                </a:lnTo>
                <a:lnTo>
                  <a:pt x="1154" y="2037"/>
                </a:lnTo>
                <a:lnTo>
                  <a:pt x="1562" y="1494"/>
                </a:lnTo>
                <a:lnTo>
                  <a:pt x="2037" y="1086"/>
                </a:lnTo>
                <a:lnTo>
                  <a:pt x="2580" y="815"/>
                </a:lnTo>
                <a:lnTo>
                  <a:pt x="3259" y="611"/>
                </a:lnTo>
                <a:lnTo>
                  <a:pt x="3938" y="543"/>
                </a:lnTo>
                <a:close/>
                <a:moveTo>
                  <a:pt x="3938" y="0"/>
                </a:moveTo>
                <a:lnTo>
                  <a:pt x="3123" y="68"/>
                </a:lnTo>
                <a:lnTo>
                  <a:pt x="2444" y="272"/>
                </a:lnTo>
                <a:lnTo>
                  <a:pt x="1765" y="611"/>
                </a:lnTo>
                <a:lnTo>
                  <a:pt x="1154" y="1154"/>
                </a:lnTo>
                <a:lnTo>
                  <a:pt x="679" y="1697"/>
                </a:lnTo>
                <a:lnTo>
                  <a:pt x="272" y="2376"/>
                </a:lnTo>
                <a:lnTo>
                  <a:pt x="68" y="3123"/>
                </a:lnTo>
                <a:lnTo>
                  <a:pt x="0" y="3870"/>
                </a:lnTo>
                <a:lnTo>
                  <a:pt x="0" y="50776"/>
                </a:lnTo>
                <a:lnTo>
                  <a:pt x="68" y="51522"/>
                </a:lnTo>
                <a:lnTo>
                  <a:pt x="272" y="52269"/>
                </a:lnTo>
                <a:lnTo>
                  <a:pt x="679" y="52948"/>
                </a:lnTo>
                <a:lnTo>
                  <a:pt x="1154" y="53559"/>
                </a:lnTo>
                <a:lnTo>
                  <a:pt x="1765" y="54034"/>
                </a:lnTo>
                <a:lnTo>
                  <a:pt x="2444" y="54373"/>
                </a:lnTo>
                <a:lnTo>
                  <a:pt x="3123" y="54645"/>
                </a:lnTo>
                <a:lnTo>
                  <a:pt x="3938" y="54713"/>
                </a:lnTo>
                <a:lnTo>
                  <a:pt x="22062" y="54713"/>
                </a:lnTo>
                <a:lnTo>
                  <a:pt x="22876" y="54645"/>
                </a:lnTo>
                <a:lnTo>
                  <a:pt x="23555" y="54373"/>
                </a:lnTo>
                <a:lnTo>
                  <a:pt x="24234" y="54034"/>
                </a:lnTo>
                <a:lnTo>
                  <a:pt x="24845" y="53559"/>
                </a:lnTo>
                <a:lnTo>
                  <a:pt x="25320" y="52948"/>
                </a:lnTo>
                <a:lnTo>
                  <a:pt x="25727" y="52269"/>
                </a:lnTo>
                <a:lnTo>
                  <a:pt x="25931" y="51522"/>
                </a:lnTo>
                <a:lnTo>
                  <a:pt x="25999" y="50776"/>
                </a:lnTo>
                <a:lnTo>
                  <a:pt x="25999" y="3870"/>
                </a:lnTo>
                <a:lnTo>
                  <a:pt x="25931" y="3123"/>
                </a:lnTo>
                <a:lnTo>
                  <a:pt x="25727" y="2376"/>
                </a:lnTo>
                <a:lnTo>
                  <a:pt x="25320" y="1697"/>
                </a:lnTo>
                <a:lnTo>
                  <a:pt x="24845" y="1154"/>
                </a:lnTo>
                <a:lnTo>
                  <a:pt x="24234" y="611"/>
                </a:lnTo>
                <a:lnTo>
                  <a:pt x="23555" y="272"/>
                </a:lnTo>
                <a:lnTo>
                  <a:pt x="22876" y="68"/>
                </a:lnTo>
                <a:lnTo>
                  <a:pt x="22062" y="0"/>
                </a:lnTo>
                <a:close/>
              </a:path>
            </a:pathLst>
          </a:custGeom>
          <a:noFill/>
          <a:ln w="9525" cap="flat" cmpd="sng">
            <a:solidFill>
              <a:srgbClr val="FFCC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6" name="Shape 316"/>
          <p:cNvSpPr/>
          <p:nvPr/>
        </p:nvSpPr>
        <p:spPr>
          <a:xfrm>
            <a:off x="5962262" y="1256524"/>
            <a:ext cx="1295400" cy="1981200"/>
          </a:xfrm>
          <a:prstGeom prst="rect">
            <a:avLst/>
          </a:prstGeom>
          <a:solidFill>
            <a:srgbClr val="FFFFFF">
              <a:alpha val="14229"/>
            </a:srgbClr>
          </a:solidFill>
          <a:ln>
            <a:noFill/>
          </a:ln>
        </p:spPr>
        <p:txBody>
          <a:bodyPr lIns="91425" tIns="91425" rIns="91425" bIns="91425" anchor="ctr" anchorCtr="0">
            <a:noAutofit/>
          </a:bodyPr>
          <a:lstStyle/>
          <a:p>
            <a:pPr lvl="0" algn="ctr" rtl="0">
              <a:spcBef>
                <a:spcPts val="0"/>
              </a:spcBef>
              <a:buNone/>
            </a:pPr>
            <a:r>
              <a:rPr lang="en" sz="1600" b="1" dirty="0" smtClean="0">
                <a:solidFill>
                  <a:srgbClr val="FFFFFF"/>
                </a:solidFill>
                <a:latin typeface="Hind"/>
                <a:ea typeface="Hind"/>
                <a:cs typeface="Hind"/>
                <a:sym typeface="Hind"/>
              </a:rPr>
              <a:t>Text your answer to your class pager account</a:t>
            </a:r>
            <a:endParaRPr lang="en" sz="1600" b="1" dirty="0">
              <a:solidFill>
                <a:srgbClr val="FFFFFF"/>
              </a:solidFill>
              <a:latin typeface="Hind"/>
              <a:ea typeface="Hind"/>
              <a:cs typeface="Hind"/>
              <a:sym typeface="Hind"/>
            </a:endParaRPr>
          </a:p>
        </p:txBody>
      </p:sp>
      <p:sp>
        <p:nvSpPr>
          <p:cNvPr id="317" name="Shape 317"/>
          <p:cNvSpPr txBox="1">
            <a:spLocks noGrp="1"/>
          </p:cNvSpPr>
          <p:nvPr>
            <p:ph type="body" idx="4294967295"/>
          </p:nvPr>
        </p:nvSpPr>
        <p:spPr>
          <a:xfrm>
            <a:off x="1219200" y="1420200"/>
            <a:ext cx="4091050" cy="4474800"/>
          </a:xfrm>
          <a:prstGeom prst="rect">
            <a:avLst/>
          </a:prstGeom>
        </p:spPr>
        <p:txBody>
          <a:bodyPr lIns="91425" tIns="91425" rIns="91425" bIns="91425" anchor="b" anchorCtr="0">
            <a:noAutofit/>
          </a:bodyPr>
          <a:lstStyle/>
          <a:p>
            <a:pPr lvl="0" rtl="0">
              <a:spcBef>
                <a:spcPts val="0"/>
              </a:spcBef>
              <a:buNone/>
            </a:pPr>
            <a:r>
              <a:rPr lang="en" sz="1800" b="1" dirty="0" smtClean="0">
                <a:solidFill>
                  <a:schemeClr val="accent1">
                    <a:lumMod val="20000"/>
                    <a:lumOff val="80000"/>
                  </a:schemeClr>
                </a:solidFill>
              </a:rPr>
              <a:t>You have a program that is focused on providing participants with skills necessary to succeed in postsecondary education.  The participants will end their coursework and services with you on April 1.  Which measurable skill gain is most appropriate for these participants?</a:t>
            </a:r>
          </a:p>
          <a:p>
            <a:pPr lvl="0" rtl="0">
              <a:spcBef>
                <a:spcPts val="0"/>
              </a:spcBef>
              <a:buNone/>
            </a:pPr>
            <a:endParaRPr lang="en" sz="1800" b="1" dirty="0">
              <a:solidFill>
                <a:schemeClr val="accent1">
                  <a:lumMod val="20000"/>
                  <a:lumOff val="80000"/>
                </a:schemeClr>
              </a:solidFill>
            </a:endParaRPr>
          </a:p>
          <a:p>
            <a:pPr marL="342900" lvl="0" indent="-342900" rtl="0">
              <a:spcBef>
                <a:spcPts val="0"/>
              </a:spcBef>
              <a:buClr>
                <a:schemeClr val="accent2">
                  <a:lumMod val="40000"/>
                  <a:lumOff val="60000"/>
                </a:schemeClr>
              </a:buClr>
              <a:buAutoNum type="alphaUcParenR"/>
            </a:pPr>
            <a:r>
              <a:rPr lang="en" sz="1800" b="1" dirty="0" smtClean="0">
                <a:solidFill>
                  <a:schemeClr val="accent1">
                    <a:lumMod val="20000"/>
                    <a:lumOff val="80000"/>
                  </a:schemeClr>
                </a:solidFill>
              </a:rPr>
              <a:t>Pre/Post Test</a:t>
            </a:r>
          </a:p>
          <a:p>
            <a:pPr marL="342900" lvl="0" indent="-342900" rtl="0">
              <a:spcBef>
                <a:spcPts val="0"/>
              </a:spcBef>
              <a:buClr>
                <a:schemeClr val="accent2">
                  <a:lumMod val="40000"/>
                  <a:lumOff val="60000"/>
                </a:schemeClr>
              </a:buClr>
              <a:buAutoNum type="alphaUcParenR"/>
            </a:pPr>
            <a:r>
              <a:rPr lang="en" sz="1800" b="1" dirty="0" smtClean="0">
                <a:solidFill>
                  <a:schemeClr val="accent1">
                    <a:lumMod val="20000"/>
                    <a:lumOff val="80000"/>
                  </a:schemeClr>
                </a:solidFill>
              </a:rPr>
              <a:t>HSE Obtainment</a:t>
            </a:r>
          </a:p>
          <a:p>
            <a:pPr marL="342900" lvl="0" indent="-342900" rtl="0">
              <a:spcBef>
                <a:spcPts val="0"/>
              </a:spcBef>
              <a:buClr>
                <a:schemeClr val="accent2">
                  <a:lumMod val="40000"/>
                  <a:lumOff val="60000"/>
                </a:schemeClr>
              </a:buClr>
              <a:buAutoNum type="alphaUcParenR"/>
            </a:pPr>
            <a:r>
              <a:rPr lang="en" sz="1800" b="1" dirty="0" smtClean="0">
                <a:solidFill>
                  <a:schemeClr val="accent1">
                    <a:lumMod val="20000"/>
                    <a:lumOff val="80000"/>
                  </a:schemeClr>
                </a:solidFill>
              </a:rPr>
              <a:t>Entry into postsecondary education</a:t>
            </a:r>
          </a:p>
          <a:p>
            <a:pPr marL="342900" lvl="0" indent="-342900" rtl="0">
              <a:spcBef>
                <a:spcPts val="0"/>
              </a:spcBef>
              <a:buClr>
                <a:schemeClr val="accent2">
                  <a:lumMod val="40000"/>
                  <a:lumOff val="60000"/>
                </a:schemeClr>
              </a:buClr>
              <a:buAutoNum type="alphaUcParenR"/>
            </a:pPr>
            <a:r>
              <a:rPr lang="en" sz="1800" b="1" dirty="0" smtClean="0">
                <a:solidFill>
                  <a:schemeClr val="accent1">
                    <a:lumMod val="20000"/>
                    <a:lumOff val="80000"/>
                  </a:schemeClr>
                </a:solidFill>
              </a:rPr>
              <a:t>Passing of knowledge-based exams</a:t>
            </a:r>
          </a:p>
          <a:p>
            <a:pPr marL="342900" lvl="0" indent="-342900" rtl="0">
              <a:spcBef>
                <a:spcPts val="0"/>
              </a:spcBef>
              <a:buAutoNum type="alphaUcParenR"/>
            </a:pPr>
            <a:endParaRPr lang="en" sz="1800" b="1" dirty="0" smtClean="0">
              <a:solidFill>
                <a:schemeClr val="accent1">
                  <a:lumMod val="20000"/>
                  <a:lumOff val="80000"/>
                </a:schemeClr>
              </a:solidFill>
            </a:endParaRPr>
          </a:p>
          <a:p>
            <a:pPr lvl="0" rtl="0">
              <a:spcBef>
                <a:spcPts val="0"/>
              </a:spcBef>
              <a:buNone/>
            </a:pPr>
            <a:endParaRPr lang="en" sz="1800" dirty="0">
              <a:solidFill>
                <a:schemeClr val="accent1">
                  <a:lumMod val="20000"/>
                  <a:lumOff val="80000"/>
                </a:schemeClr>
              </a:solidFill>
            </a:endParaRPr>
          </a:p>
        </p:txBody>
      </p:sp>
      <p:sp>
        <p:nvSpPr>
          <p:cNvPr id="2" name="Title 1" hidden="1"/>
          <p:cNvSpPr>
            <a:spLocks noGrp="1"/>
          </p:cNvSpPr>
          <p:nvPr>
            <p:ph type="title" idx="4294967295"/>
          </p:nvPr>
        </p:nvSpPr>
        <p:spPr/>
        <p:txBody>
          <a:bodyPr/>
          <a:lstStyle/>
          <a:p>
            <a:r>
              <a:rPr lang="en-US" dirty="0" smtClean="0"/>
              <a:t>Text Survey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 Student without diploma or equivalency</a:t>
            </a:r>
            <a:endParaRPr lang="en-US" dirty="0"/>
          </a:p>
        </p:txBody>
      </p:sp>
      <p:sp>
        <p:nvSpPr>
          <p:cNvPr id="3" name="Text Placeholder 2"/>
          <p:cNvSpPr>
            <a:spLocks noGrp="1"/>
          </p:cNvSpPr>
          <p:nvPr>
            <p:ph type="body" idx="1"/>
          </p:nvPr>
        </p:nvSpPr>
        <p:spPr/>
        <p:txBody>
          <a:bodyPr/>
          <a:lstStyle/>
          <a:p>
            <a:pPr marL="342900" indent="-342900">
              <a:buClr>
                <a:schemeClr val="accent2">
                  <a:lumMod val="20000"/>
                  <a:lumOff val="80000"/>
                </a:schemeClr>
              </a:buClr>
            </a:pPr>
            <a:r>
              <a:rPr lang="en-US" dirty="0" smtClean="0"/>
              <a:t>Tests at 10</a:t>
            </a:r>
            <a:r>
              <a:rPr lang="en-US" baseline="30000" dirty="0" smtClean="0"/>
              <a:t>th</a:t>
            </a:r>
            <a:r>
              <a:rPr lang="en-US" dirty="0" smtClean="0"/>
              <a:t> grade level</a:t>
            </a:r>
          </a:p>
          <a:p>
            <a:pPr marL="342900" indent="-342900">
              <a:buClr>
                <a:schemeClr val="accent2">
                  <a:lumMod val="20000"/>
                  <a:lumOff val="80000"/>
                </a:schemeClr>
              </a:buClr>
            </a:pPr>
            <a:r>
              <a:rPr lang="en-US" dirty="0" smtClean="0"/>
              <a:t>Focused on going to college</a:t>
            </a:r>
          </a:p>
          <a:p>
            <a:pPr marL="342900" indent="-342900">
              <a:buClr>
                <a:schemeClr val="accent2">
                  <a:lumMod val="20000"/>
                  <a:lumOff val="80000"/>
                </a:schemeClr>
              </a:buClr>
            </a:pPr>
            <a:r>
              <a:rPr lang="en-US" dirty="0" smtClean="0"/>
              <a:t>Undecided on major</a:t>
            </a:r>
          </a:p>
          <a:p>
            <a:pPr marL="342900" indent="-342900">
              <a:buClr>
                <a:schemeClr val="accent2">
                  <a:lumMod val="20000"/>
                  <a:lumOff val="80000"/>
                </a:schemeClr>
              </a:buClr>
            </a:pPr>
            <a:r>
              <a:rPr lang="en-US" dirty="0" smtClean="0"/>
              <a:t>Not interested in your IET options</a:t>
            </a:r>
            <a:endParaRPr lang="en-US" dirty="0"/>
          </a:p>
        </p:txBody>
      </p:sp>
    </p:spTree>
    <p:extLst>
      <p:ext uri="{BB962C8B-B14F-4D97-AF65-F5344CB8AC3E}">
        <p14:creationId xmlns:p14="http://schemas.microsoft.com/office/powerpoint/2010/main" val="3377561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7086" y="1217134"/>
            <a:ext cx="6629113" cy="847999"/>
          </a:xfrm>
        </p:spPr>
        <p:txBody>
          <a:bodyPr/>
          <a:lstStyle/>
          <a:p>
            <a:r>
              <a:rPr lang="en-US" dirty="0" smtClean="0"/>
              <a:t>Scenario 2: ESL student interested in training</a:t>
            </a:r>
            <a:endParaRPr lang="en-US" dirty="0"/>
          </a:p>
        </p:txBody>
      </p:sp>
      <p:sp>
        <p:nvSpPr>
          <p:cNvPr id="3" name="Text Placeholder 2"/>
          <p:cNvSpPr>
            <a:spLocks noGrp="1"/>
          </p:cNvSpPr>
          <p:nvPr>
            <p:ph type="body" idx="1"/>
          </p:nvPr>
        </p:nvSpPr>
        <p:spPr/>
        <p:txBody>
          <a:bodyPr/>
          <a:lstStyle/>
          <a:p>
            <a:pPr>
              <a:buClr>
                <a:schemeClr val="bg1"/>
              </a:buClr>
            </a:pPr>
            <a:r>
              <a:rPr lang="en-US" dirty="0" smtClean="0"/>
              <a:t>High-level ESL</a:t>
            </a:r>
          </a:p>
          <a:p>
            <a:pPr>
              <a:buClr>
                <a:schemeClr val="bg1"/>
              </a:buClr>
            </a:pPr>
            <a:r>
              <a:rPr lang="en-US" dirty="0" smtClean="0"/>
              <a:t>Wants to enter IET</a:t>
            </a:r>
          </a:p>
          <a:p>
            <a:pPr>
              <a:buClr>
                <a:schemeClr val="bg1"/>
              </a:buClr>
            </a:pPr>
            <a:r>
              <a:rPr lang="en-US" dirty="0" smtClean="0"/>
              <a:t>Has diploma from Mexico</a:t>
            </a:r>
            <a:endParaRPr lang="en-US" dirty="0"/>
          </a:p>
        </p:txBody>
      </p:sp>
    </p:spTree>
    <p:extLst>
      <p:ext uri="{BB962C8B-B14F-4D97-AF65-F5344CB8AC3E}">
        <p14:creationId xmlns:p14="http://schemas.microsoft.com/office/powerpoint/2010/main" val="26489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Low-level ESL</a:t>
            </a:r>
            <a:endParaRPr lang="en-US" dirty="0"/>
          </a:p>
        </p:txBody>
      </p:sp>
      <p:sp>
        <p:nvSpPr>
          <p:cNvPr id="3" name="Text Placeholder 2"/>
          <p:cNvSpPr>
            <a:spLocks noGrp="1"/>
          </p:cNvSpPr>
          <p:nvPr>
            <p:ph type="body" idx="1"/>
          </p:nvPr>
        </p:nvSpPr>
        <p:spPr/>
        <p:txBody>
          <a:bodyPr/>
          <a:lstStyle/>
          <a:p>
            <a:pPr>
              <a:buClr>
                <a:schemeClr val="bg1"/>
              </a:buClr>
            </a:pPr>
            <a:r>
              <a:rPr lang="en-US" dirty="0" smtClean="0"/>
              <a:t>Level 1 ESL</a:t>
            </a:r>
          </a:p>
          <a:p>
            <a:pPr>
              <a:buClr>
                <a:schemeClr val="bg1"/>
              </a:buClr>
            </a:pPr>
            <a:r>
              <a:rPr lang="en-US" dirty="0" smtClean="0"/>
              <a:t>Good attendance</a:t>
            </a:r>
            <a:endParaRPr lang="en-US" dirty="0"/>
          </a:p>
        </p:txBody>
      </p:sp>
    </p:spTree>
    <p:extLst>
      <p:ext uri="{BB962C8B-B14F-4D97-AF65-F5344CB8AC3E}">
        <p14:creationId xmlns:p14="http://schemas.microsoft.com/office/powerpoint/2010/main" val="206298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in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484</Words>
  <Application>Microsoft Office PowerPoint</Application>
  <PresentationFormat>On-screen Show (4:3)</PresentationFormat>
  <Paragraphs>111</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Hind</vt:lpstr>
      <vt:lpstr>Dumaine</vt:lpstr>
      <vt:lpstr>Planning For Measurable Skill Gains</vt:lpstr>
      <vt:lpstr>Pre-WIOA/Early WIOA Implementation</vt:lpstr>
      <vt:lpstr>Now…</vt:lpstr>
      <vt:lpstr>Now…</vt:lpstr>
      <vt:lpstr>How will you decide</vt:lpstr>
      <vt:lpstr>Text Survey</vt:lpstr>
      <vt:lpstr>Scenario 1: Student without diploma or equivalency</vt:lpstr>
      <vt:lpstr>Scenario 2: ESL student interested in training</vt:lpstr>
      <vt:lpstr>Scenario 3: Low-level ESL</vt:lpstr>
      <vt:lpstr>Scenario 4: Internationally-trained ELL  </vt:lpstr>
      <vt:lpstr>Scenario 5: Student in IET</vt:lpstr>
      <vt:lpstr>Options Options Options  Don’t Panic   Selecting the right MSG students</vt:lpstr>
      <vt:lpstr>Considerations for Selecting MSGs</vt:lpstr>
      <vt:lpstr>Default Options</vt:lpstr>
      <vt:lpstr>Sample Default Strategy  What is the default option for students when they start? </vt:lpstr>
      <vt:lpstr>Default Strategy 2  What is the default options for career pathways and intensive?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Tupa,Carrie</dc:creator>
  <cp:lastModifiedBy>Goyco, Jorge A</cp:lastModifiedBy>
  <cp:revision>57</cp:revision>
  <cp:lastPrinted>2017-06-21T00:19:00Z</cp:lastPrinted>
  <dcterms:modified xsi:type="dcterms:W3CDTF">2018-04-19T19:53:29Z</dcterms:modified>
</cp:coreProperties>
</file>